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40"/>
  </p:notesMasterIdLst>
  <p:sldIdLst>
    <p:sldId id="260" r:id="rId3"/>
    <p:sldId id="434" r:id="rId4"/>
    <p:sldId id="432" r:id="rId5"/>
    <p:sldId id="265" r:id="rId6"/>
    <p:sldId id="853" r:id="rId7"/>
    <p:sldId id="854" r:id="rId8"/>
    <p:sldId id="423" r:id="rId9"/>
    <p:sldId id="424" r:id="rId10"/>
    <p:sldId id="425" r:id="rId11"/>
    <p:sldId id="426" r:id="rId12"/>
    <p:sldId id="427" r:id="rId13"/>
    <p:sldId id="264" r:id="rId14"/>
    <p:sldId id="428" r:id="rId15"/>
    <p:sldId id="422" r:id="rId16"/>
    <p:sldId id="859" r:id="rId17"/>
    <p:sldId id="860" r:id="rId18"/>
    <p:sldId id="861" r:id="rId19"/>
    <p:sldId id="430" r:id="rId20"/>
    <p:sldId id="862" r:id="rId21"/>
    <p:sldId id="863" r:id="rId22"/>
    <p:sldId id="283" r:id="rId23"/>
    <p:sldId id="295" r:id="rId24"/>
    <p:sldId id="298" r:id="rId25"/>
    <p:sldId id="297" r:id="rId26"/>
    <p:sldId id="299" r:id="rId27"/>
    <p:sldId id="300" r:id="rId28"/>
    <p:sldId id="301" r:id="rId29"/>
    <p:sldId id="852" r:id="rId30"/>
    <p:sldId id="302" r:id="rId31"/>
    <p:sldId id="303" r:id="rId32"/>
    <p:sldId id="851" r:id="rId33"/>
    <p:sldId id="304" r:id="rId34"/>
    <p:sldId id="857" r:id="rId35"/>
    <p:sldId id="305" r:id="rId36"/>
    <p:sldId id="449" r:id="rId37"/>
    <p:sldId id="306" r:id="rId38"/>
    <p:sldId id="30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F323874-7AE9-1ECD-C495-25932ADFBD81}" name="Hoffnagle, Elena" initials="HE" userId="S::elena_hoffnagle@hks.harvard.edu::07fcbf16-2fa8-494f-9659-21a68646d74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houry, Alex" initials="KA" lastIdx="21" clrIdx="0">
    <p:extLst>
      <p:ext uri="{19B8F6BF-5375-455C-9EA6-DF929625EA0E}">
        <p15:presenceInfo xmlns:p15="http://schemas.microsoft.com/office/powerpoint/2012/main" userId="S::alex_khoury@hks.harvard.edu::6acb35e7-91d8-43e0-8b97-dad0f06d68cc" providerId="AD"/>
      </p:ext>
    </p:extLst>
  </p:cmAuthor>
  <p:cmAuthor id="2" name="Hoffnagle, Elena" initials="HE" lastIdx="20" clrIdx="1">
    <p:extLst>
      <p:ext uri="{19B8F6BF-5375-455C-9EA6-DF929625EA0E}">
        <p15:presenceInfo xmlns:p15="http://schemas.microsoft.com/office/powerpoint/2012/main" userId="S-1-5-21-1191599065-4274392095-3078430509-703045" providerId="AD"/>
      </p:ext>
    </p:extLst>
  </p:cmAuthor>
  <p:cmAuthor id="3" name="Patterson, Hope" initials="PH" lastIdx="20" clrIdx="2">
    <p:extLst>
      <p:ext uri="{19B8F6BF-5375-455C-9EA6-DF929625EA0E}">
        <p15:presenceInfo xmlns:p15="http://schemas.microsoft.com/office/powerpoint/2012/main" userId="S::hope_patterson@hks.harvard.edu::0bb4f61f-619e-4a24-bcef-65a1ce83fe39" providerId="AD"/>
      </p:ext>
    </p:extLst>
  </p:cmAuthor>
  <p:cmAuthor id="4" name="Kate Mertz" initials="KM" lastIdx="45" clrIdx="3">
    <p:extLst>
      <p:ext uri="{19B8F6BF-5375-455C-9EA6-DF929625EA0E}">
        <p15:presenceInfo xmlns:p15="http://schemas.microsoft.com/office/powerpoint/2012/main" userId="Aqvcs8ojOoVWjgJvZ1w4O5h472e0chBQ4CuyLJ//fqA=" providerId="None"/>
      </p:ext>
    </p:extLst>
  </p:cmAuthor>
  <p:cmAuthor id="5" name="Rebecca Graffy" initials="RG" lastIdx="52" clrIdx="4">
    <p:extLst>
      <p:ext uri="{19B8F6BF-5375-455C-9EA6-DF929625EA0E}">
        <p15:presenceInfo xmlns:p15="http://schemas.microsoft.com/office/powerpoint/2012/main" userId="S::Rebecca.Graffy@longbeach.gov::ad16113b-2d3f-4017-9275-9804216c3dd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193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56" autoAdjust="0"/>
    <p:restoredTop sz="62618" autoAdjust="0"/>
  </p:normalViewPr>
  <p:slideViewPr>
    <p:cSldViewPr snapToGrid="0">
      <p:cViewPr varScale="1">
        <p:scale>
          <a:sx n="42" d="100"/>
          <a:sy n="42" d="100"/>
        </p:scale>
        <p:origin x="1236"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71BFD-8580-4ECB-8187-949F55A9281C}" type="datetimeFigureOut">
              <a:rPr lang="en-US" smtClean="0"/>
              <a:t>11/9/2022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A0B66-9FA1-4E4B-B590-00866B0E435F}" type="slidenum">
              <a:rPr lang="en-US" smtClean="0"/>
              <a:t>‹#›</a:t>
            </a:fld>
            <a:endParaRPr lang="en-US"/>
          </a:p>
        </p:txBody>
      </p:sp>
    </p:spTree>
    <p:extLst>
      <p:ext uri="{BB962C8B-B14F-4D97-AF65-F5344CB8AC3E}">
        <p14:creationId xmlns:p14="http://schemas.microsoft.com/office/powerpoint/2010/main" val="532558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51DE44-3E1A-4B83-BC9A-8FDDDD811B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1262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1A0B66-9FA1-4E4B-B590-00866B0E43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0623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1A0B66-9FA1-4E4B-B590-00866B0E43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1293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FACILITATOR’S NOTES:</a:t>
            </a:r>
            <a:endParaRPr lang="en-US" dirty="0"/>
          </a:p>
          <a:p>
            <a:r>
              <a:rPr lang="en-US" dirty="0"/>
              <a:t>1. Connects the department’s priorities to a clear and specific outcome goal. Problem statements contain the seeds of your definition of success. Tying the problem to a specific set of goals clarifies departmental priorities for the vendor community and provides a standard against which you will judge services. If you are making major changes to service delivery or programmatic changes, you might find that the RFP’s problem statement is the place to expand on why those changes are being made and how changing the service model connects to your outcome goal(s). </a:t>
            </a:r>
          </a:p>
          <a:p>
            <a:endParaRPr lang="en-US" dirty="0"/>
          </a:p>
          <a:p>
            <a:r>
              <a:rPr lang="en-US" dirty="0"/>
              <a:t>2. Clearly explains how where you are today differs from where you want to be. Illustrating the difference between the present state and your desired end state offers a clear sense of what progress would look like and invites vendors to think about how they can help get you there. Good problem statements often use a “from - to” description to signal to vendors key priorities or expectations for changing the current state. </a:t>
            </a:r>
          </a:p>
          <a:p>
            <a:endParaRPr lang="en-US" dirty="0"/>
          </a:p>
          <a:p>
            <a:r>
              <a:rPr lang="en-US" dirty="0"/>
              <a:t>3. Quantifies key variables related to where you are today and where you want to be. What are the data or statistics that help illustrate the gap between your desired future state and the status quo? Quantifying the different aspects of your problem, where possible, and sharing that information with vendors can help indicate the scale of the problem and how you would assess success in solving the problem. </a:t>
            </a:r>
          </a:p>
          <a:p>
            <a:endParaRPr lang="en-US" dirty="0"/>
          </a:p>
          <a:p>
            <a:r>
              <a:rPr lang="en-US" dirty="0"/>
              <a:t>4. Includes description of end-users or the target population to receive services and clarifies their needs. Good problem statements will clearly describe the intended recipients or end-users of the service or product. For social service RFPs, we encourage you to revisit Module 2 to learn about assessing the needs and demographics of your target population. </a:t>
            </a:r>
          </a:p>
          <a:p>
            <a:endParaRPr lang="en-US" dirty="0"/>
          </a:p>
          <a:p>
            <a:r>
              <a:rPr lang="en-US" dirty="0"/>
              <a:t>5. Sufficiently focused to be actionable. A problem statement that is too broad may not allow vendors to propose sufficiently detailed solutions. Specifying a target population, describing current services, and sharing past program data can help narrow the definition of the problem while also allowing providers flexibility to propose innovative solutions. </a:t>
            </a:r>
          </a:p>
          <a:p>
            <a:endParaRPr lang="en-US" dirty="0"/>
          </a:p>
          <a:p>
            <a:r>
              <a:rPr lang="en-US" dirty="0"/>
              <a:t>6. As neutral as possible about possible problem diagnosis or solutions. Good problem statements assume little about why the problem exists or what solutions could be appropriate. By avoiding specific solutions in the problem statement, you leave space for vendors to draw on their own expertise and offer solutions you may not have considered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2656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774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CF19D-607A-421A-B512-A0708A66D9A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4146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4214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95334-FF36-49A0-AF16-37362440374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1266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0762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B20E48F-2C39-4D63-8F43-99A71897AA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32003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4660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1A0B66-9FA1-4E4B-B590-00866B0E43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48825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FACILITATOR’S NOTES: </a:t>
            </a:r>
            <a:endParaRPr lang="en-US" dirty="0"/>
          </a:p>
          <a:p>
            <a:endParaRPr lang="en-US" dirty="0"/>
          </a:p>
          <a:p>
            <a:r>
              <a:rPr lang="en-US" dirty="0"/>
              <a:t>1 </a:t>
            </a:r>
            <a:r>
              <a:rPr lang="en-US" b="1" dirty="0"/>
              <a:t>Orient vendors to success. </a:t>
            </a:r>
            <a:r>
              <a:rPr lang="en-US" dirty="0"/>
              <a:t>Articulate goals/metrics to define success and establish a shared understanding of what both parties are working toward. Consider what success looks like for different sub-groups impacted by your contract, especially different racial groups or neighborhoods. </a:t>
            </a:r>
          </a:p>
          <a:p>
            <a:endParaRPr lang="en-US" dirty="0"/>
          </a:p>
          <a:p>
            <a:r>
              <a:rPr lang="en-US" dirty="0"/>
              <a:t>2 </a:t>
            </a:r>
            <a:r>
              <a:rPr lang="en-US" b="1" dirty="0"/>
              <a:t>Keep it (relatively) simple. </a:t>
            </a:r>
            <a:r>
              <a:rPr lang="en-US" dirty="0"/>
              <a:t>Too few metrics may make it hard to fully understand performance. Too many metrics may make it hard for vendors to understand what is most important to focus on. While you will brainstorm at least five metrics in this module, you may ultimately find that it only makes sense to track one or two metrics and dive deep into analysis of outcomes by sub-groups within those one or two metrics. Additionally, metrics that are composite measures are often too complex to be operationally meaningful. Avoid metrics that are formulated by aggregating multiple data inputs, resulting in measures that make it difficult to attribute trends to specific changes in the work the vendor is doing. </a:t>
            </a:r>
          </a:p>
          <a:p>
            <a:endParaRPr lang="en-US" dirty="0"/>
          </a:p>
          <a:p>
            <a:r>
              <a:rPr lang="en-US" dirty="0"/>
              <a:t>3 </a:t>
            </a:r>
            <a:r>
              <a:rPr lang="en-US" b="1" dirty="0"/>
              <a:t>Balance output and outcome measures. </a:t>
            </a:r>
            <a:r>
              <a:rPr lang="en-US" dirty="0"/>
              <a:t>Including outcome metrics is crucial to understand whether the vendor is on track to meet your desired goals. Ideally, outcome metrics include a combination of short-term and long-term measures. Output measures are important for understanding how the contract is being executed and to identify the mechanisms that drive success on outcomes, however, without also including outcome measures, it is difficult to say if a contract is truly achieving the desired results. </a:t>
            </a:r>
          </a:p>
          <a:p>
            <a:endParaRPr lang="en-US" dirty="0"/>
          </a:p>
          <a:p>
            <a:r>
              <a:rPr lang="en-US" dirty="0"/>
              <a:t>4 </a:t>
            </a:r>
            <a:r>
              <a:rPr lang="en-US" b="1" dirty="0"/>
              <a:t>Identify data tracking responsibility</a:t>
            </a:r>
            <a:r>
              <a:rPr lang="en-US" dirty="0"/>
              <a:t>. Note within the RFP when and how you will be relying on the vendor to provide data. Consider using metrics that are based on existing or administrative data, as these may be a lower burden for the vendor to provide, can be more complete, and may reduce the risk of false reporting. </a:t>
            </a:r>
          </a:p>
          <a:p>
            <a:endParaRPr lang="en-US" dirty="0"/>
          </a:p>
          <a:p>
            <a:r>
              <a:rPr lang="en-US" dirty="0"/>
              <a:t>5 </a:t>
            </a:r>
            <a:r>
              <a:rPr lang="en-US" b="1" dirty="0"/>
              <a:t>Be consistent. </a:t>
            </a:r>
            <a:r>
              <a:rPr lang="en-US" dirty="0"/>
              <a:t>Use consistent metrics when contracting with multiple providers for the same good/service in order to compare performance between vendors and combine performance across contracts to understand system-wide impact. </a:t>
            </a:r>
          </a:p>
          <a:p>
            <a:endParaRPr lang="en-US" dirty="0"/>
          </a:p>
          <a:p>
            <a:r>
              <a:rPr lang="en-US" dirty="0"/>
              <a:t>6 </a:t>
            </a:r>
            <a:r>
              <a:rPr lang="en-US" b="1" dirty="0"/>
              <a:t>Leave room to learn. </a:t>
            </a:r>
            <a:r>
              <a:rPr lang="en-US" dirty="0"/>
              <a:t>Asking vendors to propose a metric for the quality or success of the contract is a helpful strategy when you want to leverage the expertise of the vendor community. Reserve the right to adjust goals/metrics once programs are up and running and analyze data by different sub-group characteristics (e.g., race, gender, neighborhood, or client profile). </a:t>
            </a:r>
          </a:p>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B20E48F-2C39-4D63-8F43-99A71897AA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0724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7807AF-F527-4482-A772-197F9D6B527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7059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12494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55013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B20E48F-2C39-4D63-8F43-99A71897AA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18624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99BEE8-652D-4A3A-A5C3-73185B11951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2195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81897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5801C-25B8-406F-89E1-8CE4234484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8728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198194c6bd_2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1198194c6bd_2_5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7" name="Google Shape;187;g1198194c6bd_2_5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198194c6bd_2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1198194c6bd_2_5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7" name="Google Shape;187;g1198194c6bd_2_5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1686398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198194c6bd_2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1198194c6bd_2_5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7" name="Google Shape;187;g1198194c6bd_2_5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3162543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198194c6bd_2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1198194c6bd_2_5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7" name="Google Shape;187;g1198194c6bd_2_5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3259199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Rebecca</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B97FA5-992A-9241-A8A2-2ED763958DA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5715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1A0B66-9FA1-4E4B-B590-00866B0E43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9155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1A0B66-9FA1-4E4B-B590-00866B0E43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6668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KS Color Palette">
    <p:spTree>
      <p:nvGrpSpPr>
        <p:cNvPr id="1" name=""/>
        <p:cNvGrpSpPr/>
        <p:nvPr/>
      </p:nvGrpSpPr>
      <p:grpSpPr>
        <a:xfrm>
          <a:off x="0" y="0"/>
          <a:ext cx="0" cy="0"/>
          <a:chOff x="0" y="0"/>
          <a:chExt cx="0" cy="0"/>
        </a:xfrm>
      </p:grpSpPr>
      <p:sp>
        <p:nvSpPr>
          <p:cNvPr id="92" name="Rectangle 91">
            <a:extLst>
              <a:ext uri="{FF2B5EF4-FFF2-40B4-BE49-F238E27FC236}">
                <a16:creationId xmlns:a16="http://schemas.microsoft.com/office/drawing/2014/main" id="{532C2B78-C2DF-4B6B-B70D-BE1DEBBC921D}"/>
              </a:ext>
            </a:extLst>
          </p:cNvPr>
          <p:cNvSpPr/>
          <p:nvPr userDrawn="1"/>
        </p:nvSpPr>
        <p:spPr>
          <a:xfrm>
            <a:off x="618226" y="323861"/>
            <a:ext cx="3693640" cy="584775"/>
          </a:xfrm>
          <a:prstGeom prst="rect">
            <a:avLst/>
          </a:prstGeom>
        </p:spPr>
        <p:txBody>
          <a:bodyPr wrap="none">
            <a:spAutoFit/>
          </a:bodyPr>
          <a:lstStyle/>
          <a:p>
            <a:r>
              <a:rPr lang="en-US" sz="3200" b="1" dirty="0"/>
              <a:t>HKS Color Palette</a:t>
            </a:r>
          </a:p>
        </p:txBody>
      </p:sp>
      <p:sp>
        <p:nvSpPr>
          <p:cNvPr id="2" name="TextBox 1">
            <a:extLst>
              <a:ext uri="{FF2B5EF4-FFF2-40B4-BE49-F238E27FC236}">
                <a16:creationId xmlns:a16="http://schemas.microsoft.com/office/drawing/2014/main" id="{942B45BD-589F-464F-9871-7E77481F774C}"/>
              </a:ext>
            </a:extLst>
          </p:cNvPr>
          <p:cNvSpPr txBox="1"/>
          <p:nvPr userDrawn="1"/>
        </p:nvSpPr>
        <p:spPr>
          <a:xfrm>
            <a:off x="699796" y="1324947"/>
            <a:ext cx="1511559" cy="461665"/>
          </a:xfrm>
          <a:prstGeom prst="rect">
            <a:avLst/>
          </a:prstGeom>
          <a:noFill/>
        </p:spPr>
        <p:txBody>
          <a:bodyPr wrap="square" rtlCol="0">
            <a:spAutoFit/>
          </a:bodyPr>
          <a:lstStyle/>
          <a:p>
            <a:r>
              <a:rPr lang="en-US" sz="1200" b="1" dirty="0"/>
              <a:t>BASIC PALETTE</a:t>
            </a:r>
          </a:p>
          <a:p>
            <a:r>
              <a:rPr lang="en-US" sz="1200" dirty="0"/>
              <a:t>HKS LOGO</a:t>
            </a:r>
          </a:p>
        </p:txBody>
      </p:sp>
      <p:sp>
        <p:nvSpPr>
          <p:cNvPr id="3" name="TextBox 2">
            <a:extLst>
              <a:ext uri="{FF2B5EF4-FFF2-40B4-BE49-F238E27FC236}">
                <a16:creationId xmlns:a16="http://schemas.microsoft.com/office/drawing/2014/main" id="{02F2B0CD-2507-4246-945C-7F4719ED95E9}"/>
              </a:ext>
            </a:extLst>
          </p:cNvPr>
          <p:cNvSpPr txBox="1"/>
          <p:nvPr userDrawn="1"/>
        </p:nvSpPr>
        <p:spPr>
          <a:xfrm>
            <a:off x="3467339" y="1324946"/>
            <a:ext cx="1956319" cy="461665"/>
          </a:xfrm>
          <a:prstGeom prst="rect">
            <a:avLst/>
          </a:prstGeom>
          <a:noFill/>
        </p:spPr>
        <p:txBody>
          <a:bodyPr wrap="square" rtlCol="0">
            <a:spAutoFit/>
          </a:bodyPr>
          <a:lstStyle/>
          <a:p>
            <a:r>
              <a:rPr lang="en-US" sz="1200" b="1" dirty="0"/>
              <a:t>PRIMARY PALETTE</a:t>
            </a:r>
          </a:p>
          <a:p>
            <a:r>
              <a:rPr lang="en-US" sz="1200" dirty="0"/>
              <a:t>PRINT AND WEB USES</a:t>
            </a:r>
          </a:p>
        </p:txBody>
      </p:sp>
      <p:sp>
        <p:nvSpPr>
          <p:cNvPr id="4" name="TextBox 3">
            <a:extLst>
              <a:ext uri="{FF2B5EF4-FFF2-40B4-BE49-F238E27FC236}">
                <a16:creationId xmlns:a16="http://schemas.microsoft.com/office/drawing/2014/main" id="{F66F6D52-A5CA-4FA2-BA84-9629B6CE9E45}"/>
              </a:ext>
            </a:extLst>
          </p:cNvPr>
          <p:cNvSpPr txBox="1"/>
          <p:nvPr userDrawn="1"/>
        </p:nvSpPr>
        <p:spPr>
          <a:xfrm>
            <a:off x="6419064" y="1324945"/>
            <a:ext cx="2673221" cy="461665"/>
          </a:xfrm>
          <a:prstGeom prst="rect">
            <a:avLst/>
          </a:prstGeom>
          <a:noFill/>
        </p:spPr>
        <p:txBody>
          <a:bodyPr wrap="square" rtlCol="0">
            <a:spAutoFit/>
          </a:bodyPr>
          <a:lstStyle/>
          <a:p>
            <a:r>
              <a:rPr lang="en-US" sz="1200" b="1" dirty="0"/>
              <a:t>SECONDARY PALETTE</a:t>
            </a:r>
          </a:p>
          <a:p>
            <a:r>
              <a:rPr lang="en-US" sz="1200" dirty="0"/>
              <a:t>BACKGROUND OR TINT FILLS</a:t>
            </a:r>
          </a:p>
        </p:txBody>
      </p:sp>
      <p:sp>
        <p:nvSpPr>
          <p:cNvPr id="5" name="TextBox 4">
            <a:extLst>
              <a:ext uri="{FF2B5EF4-FFF2-40B4-BE49-F238E27FC236}">
                <a16:creationId xmlns:a16="http://schemas.microsoft.com/office/drawing/2014/main" id="{FE21E4F9-A84C-4836-B726-F3BB28EBACD1}"/>
              </a:ext>
            </a:extLst>
          </p:cNvPr>
          <p:cNvSpPr txBox="1"/>
          <p:nvPr userDrawn="1"/>
        </p:nvSpPr>
        <p:spPr>
          <a:xfrm>
            <a:off x="9092285" y="1324945"/>
            <a:ext cx="2673221" cy="276999"/>
          </a:xfrm>
          <a:prstGeom prst="rect">
            <a:avLst/>
          </a:prstGeom>
          <a:noFill/>
        </p:spPr>
        <p:txBody>
          <a:bodyPr wrap="square" rtlCol="0">
            <a:spAutoFit/>
          </a:bodyPr>
          <a:lstStyle/>
          <a:p>
            <a:r>
              <a:rPr lang="en-US" sz="1200" b="1" dirty="0"/>
              <a:t>GRAPH COLORS</a:t>
            </a:r>
          </a:p>
        </p:txBody>
      </p:sp>
      <p:sp>
        <p:nvSpPr>
          <p:cNvPr id="6" name="Oval 5">
            <a:extLst>
              <a:ext uri="{FF2B5EF4-FFF2-40B4-BE49-F238E27FC236}">
                <a16:creationId xmlns:a16="http://schemas.microsoft.com/office/drawing/2014/main" id="{1B8AF85A-E3F9-4907-AD45-A6268534E86B}"/>
              </a:ext>
            </a:extLst>
          </p:cNvPr>
          <p:cNvSpPr/>
          <p:nvPr userDrawn="1"/>
        </p:nvSpPr>
        <p:spPr>
          <a:xfrm>
            <a:off x="699796" y="2020363"/>
            <a:ext cx="653143" cy="653143"/>
          </a:xfrm>
          <a:prstGeom prst="ellipse">
            <a:avLst/>
          </a:prstGeom>
          <a:solidFill>
            <a:srgbClr val="A719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5B7EA20-E733-4C24-AB90-036D0BD47E91}"/>
              </a:ext>
            </a:extLst>
          </p:cNvPr>
          <p:cNvSpPr txBox="1"/>
          <p:nvPr userDrawn="1"/>
        </p:nvSpPr>
        <p:spPr>
          <a:xfrm>
            <a:off x="1455576" y="1931437"/>
            <a:ext cx="2621902" cy="830997"/>
          </a:xfrm>
          <a:prstGeom prst="rect">
            <a:avLst/>
          </a:prstGeom>
          <a:noFill/>
        </p:spPr>
        <p:txBody>
          <a:bodyPr wrap="square" rtlCol="0">
            <a:spAutoFit/>
          </a:bodyPr>
          <a:lstStyle/>
          <a:p>
            <a:r>
              <a:rPr lang="en-US" sz="1200" b="1" dirty="0"/>
              <a:t>Legacy Crimson </a:t>
            </a:r>
            <a:r>
              <a:rPr lang="en-US" sz="1200" dirty="0"/>
              <a:t>| PMS 187</a:t>
            </a:r>
          </a:p>
          <a:p>
            <a:r>
              <a:rPr lang="en-US" sz="1200" dirty="0"/>
              <a:t>CMYK 0/100/60/25 *</a:t>
            </a:r>
          </a:p>
          <a:p>
            <a:r>
              <a:rPr lang="en-US" sz="1200" dirty="0"/>
              <a:t>RGB 167/25/48</a:t>
            </a:r>
          </a:p>
          <a:p>
            <a:r>
              <a:rPr lang="en-US" sz="1200" dirty="0"/>
              <a:t>HEX #AC162C</a:t>
            </a:r>
          </a:p>
        </p:txBody>
      </p:sp>
      <p:sp>
        <p:nvSpPr>
          <p:cNvPr id="8" name="Oval 7">
            <a:extLst>
              <a:ext uri="{FF2B5EF4-FFF2-40B4-BE49-F238E27FC236}">
                <a16:creationId xmlns:a16="http://schemas.microsoft.com/office/drawing/2014/main" id="{DF984A4B-4E74-464E-8E94-B9E7C6DEE299}"/>
              </a:ext>
            </a:extLst>
          </p:cNvPr>
          <p:cNvSpPr/>
          <p:nvPr userDrawn="1"/>
        </p:nvSpPr>
        <p:spPr>
          <a:xfrm>
            <a:off x="699796" y="2935819"/>
            <a:ext cx="653143" cy="653143"/>
          </a:xfrm>
          <a:prstGeom prst="ellipse">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B6CEBAD-9BE4-47D2-A7A1-6301E31038D1}"/>
              </a:ext>
            </a:extLst>
          </p:cNvPr>
          <p:cNvSpPr txBox="1"/>
          <p:nvPr userDrawn="1"/>
        </p:nvSpPr>
        <p:spPr>
          <a:xfrm>
            <a:off x="1455576" y="2846893"/>
            <a:ext cx="2621902" cy="830997"/>
          </a:xfrm>
          <a:prstGeom prst="rect">
            <a:avLst/>
          </a:prstGeom>
          <a:noFill/>
        </p:spPr>
        <p:txBody>
          <a:bodyPr wrap="square" rtlCol="0">
            <a:spAutoFit/>
          </a:bodyPr>
          <a:lstStyle/>
          <a:p>
            <a:r>
              <a:rPr lang="en-US" sz="1200" b="1" dirty="0"/>
              <a:t>Black</a:t>
            </a:r>
            <a:endParaRPr lang="en-US" sz="1200" dirty="0"/>
          </a:p>
          <a:p>
            <a:r>
              <a:rPr lang="en-US" sz="1200" dirty="0"/>
              <a:t>CMYK 0/0/0/100</a:t>
            </a:r>
          </a:p>
          <a:p>
            <a:r>
              <a:rPr lang="en-US" sz="1200" dirty="0"/>
              <a:t>RGB 0/0/0</a:t>
            </a:r>
          </a:p>
          <a:p>
            <a:r>
              <a:rPr lang="en-US" sz="1200" dirty="0"/>
              <a:t>HEX #000000</a:t>
            </a:r>
          </a:p>
        </p:txBody>
      </p:sp>
      <p:sp>
        <p:nvSpPr>
          <p:cNvPr id="10" name="Oval 9">
            <a:extLst>
              <a:ext uri="{FF2B5EF4-FFF2-40B4-BE49-F238E27FC236}">
                <a16:creationId xmlns:a16="http://schemas.microsoft.com/office/drawing/2014/main" id="{ECDC5528-7912-4FBD-9DD8-63215EA40D0C}"/>
              </a:ext>
            </a:extLst>
          </p:cNvPr>
          <p:cNvSpPr/>
          <p:nvPr userDrawn="1"/>
        </p:nvSpPr>
        <p:spPr>
          <a:xfrm>
            <a:off x="3581637" y="3802300"/>
            <a:ext cx="653143" cy="653143"/>
          </a:xfrm>
          <a:prstGeom prst="ellipse">
            <a:avLst/>
          </a:prstGeom>
          <a:solidFill>
            <a:srgbClr val="A0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E012922-7651-43FA-BB75-F919DBFA2132}"/>
              </a:ext>
            </a:extLst>
          </p:cNvPr>
          <p:cNvSpPr txBox="1"/>
          <p:nvPr userDrawn="1"/>
        </p:nvSpPr>
        <p:spPr>
          <a:xfrm>
            <a:off x="4337417" y="3713374"/>
            <a:ext cx="1674845" cy="830997"/>
          </a:xfrm>
          <a:prstGeom prst="rect">
            <a:avLst/>
          </a:prstGeom>
          <a:noFill/>
        </p:spPr>
        <p:txBody>
          <a:bodyPr wrap="square" rtlCol="0">
            <a:spAutoFit/>
          </a:bodyPr>
          <a:lstStyle/>
          <a:p>
            <a:r>
              <a:rPr lang="en-US" sz="1200" b="1" dirty="0"/>
              <a:t>Soft Blue</a:t>
            </a:r>
            <a:endParaRPr lang="en-US" sz="1200" dirty="0"/>
          </a:p>
          <a:p>
            <a:r>
              <a:rPr lang="en-US" sz="1200" dirty="0"/>
              <a:t>CMYK 23/8/0/18</a:t>
            </a:r>
          </a:p>
          <a:p>
            <a:r>
              <a:rPr lang="en-US" sz="1200" dirty="0"/>
              <a:t>RGB 160/193/209</a:t>
            </a:r>
          </a:p>
          <a:p>
            <a:r>
              <a:rPr lang="en-US" sz="1200" dirty="0"/>
              <a:t>HEX #A0C1D1</a:t>
            </a:r>
          </a:p>
        </p:txBody>
      </p:sp>
      <p:sp>
        <p:nvSpPr>
          <p:cNvPr id="12" name="Oval 11">
            <a:extLst>
              <a:ext uri="{FF2B5EF4-FFF2-40B4-BE49-F238E27FC236}">
                <a16:creationId xmlns:a16="http://schemas.microsoft.com/office/drawing/2014/main" id="{9B818244-0F57-46FE-8117-DFEFE4E7B534}"/>
              </a:ext>
            </a:extLst>
          </p:cNvPr>
          <p:cNvSpPr/>
          <p:nvPr userDrawn="1"/>
        </p:nvSpPr>
        <p:spPr>
          <a:xfrm>
            <a:off x="3581637" y="2916985"/>
            <a:ext cx="653143" cy="653143"/>
          </a:xfrm>
          <a:prstGeom prst="ellipse">
            <a:avLst/>
          </a:prstGeom>
          <a:solidFill>
            <a:srgbClr val="0039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44A1BED5-D1BA-4A7D-993C-01300C12863E}"/>
              </a:ext>
            </a:extLst>
          </p:cNvPr>
          <p:cNvSpPr txBox="1"/>
          <p:nvPr userDrawn="1"/>
        </p:nvSpPr>
        <p:spPr>
          <a:xfrm>
            <a:off x="4337417" y="2828059"/>
            <a:ext cx="1674845" cy="830997"/>
          </a:xfrm>
          <a:prstGeom prst="rect">
            <a:avLst/>
          </a:prstGeom>
          <a:noFill/>
        </p:spPr>
        <p:txBody>
          <a:bodyPr wrap="square" rtlCol="0">
            <a:spAutoFit/>
          </a:bodyPr>
          <a:lstStyle/>
          <a:p>
            <a:r>
              <a:rPr lang="en-US" sz="1200" b="1" dirty="0"/>
              <a:t>Legacy Blue</a:t>
            </a:r>
            <a:endParaRPr lang="en-US" sz="1200" dirty="0"/>
          </a:p>
          <a:p>
            <a:r>
              <a:rPr lang="en-US" sz="1200" dirty="0"/>
              <a:t>CMYK 100/29/27/79</a:t>
            </a:r>
          </a:p>
          <a:p>
            <a:r>
              <a:rPr lang="en-US" sz="1200" dirty="0"/>
              <a:t>RGB 0/57/70</a:t>
            </a:r>
          </a:p>
          <a:p>
            <a:r>
              <a:rPr lang="en-US" sz="1200" dirty="0"/>
              <a:t>HEX #003946</a:t>
            </a:r>
          </a:p>
        </p:txBody>
      </p:sp>
      <p:sp>
        <p:nvSpPr>
          <p:cNvPr id="14" name="Oval 13">
            <a:extLst>
              <a:ext uri="{FF2B5EF4-FFF2-40B4-BE49-F238E27FC236}">
                <a16:creationId xmlns:a16="http://schemas.microsoft.com/office/drawing/2014/main" id="{4C30B402-E9DB-4C2A-B59F-8EFF5D20B0E2}"/>
              </a:ext>
            </a:extLst>
          </p:cNvPr>
          <p:cNvSpPr/>
          <p:nvPr userDrawn="1"/>
        </p:nvSpPr>
        <p:spPr>
          <a:xfrm>
            <a:off x="3581637" y="4730314"/>
            <a:ext cx="653143" cy="653143"/>
          </a:xfrm>
          <a:prstGeom prst="ellipse">
            <a:avLst/>
          </a:prstGeom>
          <a:solidFill>
            <a:srgbClr val="D589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TextBox 14">
            <a:extLst>
              <a:ext uri="{FF2B5EF4-FFF2-40B4-BE49-F238E27FC236}">
                <a16:creationId xmlns:a16="http://schemas.microsoft.com/office/drawing/2014/main" id="{6A20F8AE-0DDD-49C9-85BA-CDD22E21D2D7}"/>
              </a:ext>
            </a:extLst>
          </p:cNvPr>
          <p:cNvSpPr txBox="1"/>
          <p:nvPr userDrawn="1"/>
        </p:nvSpPr>
        <p:spPr>
          <a:xfrm>
            <a:off x="4337417" y="4641388"/>
            <a:ext cx="1674845" cy="830997"/>
          </a:xfrm>
          <a:prstGeom prst="rect">
            <a:avLst/>
          </a:prstGeom>
          <a:noFill/>
        </p:spPr>
        <p:txBody>
          <a:bodyPr wrap="square" rtlCol="0">
            <a:spAutoFit/>
          </a:bodyPr>
          <a:lstStyle/>
          <a:p>
            <a:r>
              <a:rPr lang="en-US" sz="1200" b="1" dirty="0"/>
              <a:t>Bronze</a:t>
            </a:r>
            <a:endParaRPr lang="en-US" sz="1200" dirty="0"/>
          </a:p>
          <a:p>
            <a:r>
              <a:rPr lang="en-US" sz="1200" dirty="0"/>
              <a:t>CMYK 0/36/75/16</a:t>
            </a:r>
          </a:p>
          <a:p>
            <a:r>
              <a:rPr lang="en-US" sz="1200" dirty="0"/>
              <a:t>RGB 213/137/54 </a:t>
            </a:r>
          </a:p>
          <a:p>
            <a:r>
              <a:rPr lang="en-US" sz="1200" dirty="0"/>
              <a:t>HEX # D58936</a:t>
            </a:r>
          </a:p>
        </p:txBody>
      </p:sp>
      <p:sp>
        <p:nvSpPr>
          <p:cNvPr id="16" name="Oval 15">
            <a:extLst>
              <a:ext uri="{FF2B5EF4-FFF2-40B4-BE49-F238E27FC236}">
                <a16:creationId xmlns:a16="http://schemas.microsoft.com/office/drawing/2014/main" id="{4822F5E7-384C-4D97-90AA-747D2635255A}"/>
              </a:ext>
            </a:extLst>
          </p:cNvPr>
          <p:cNvSpPr/>
          <p:nvPr userDrawn="1"/>
        </p:nvSpPr>
        <p:spPr>
          <a:xfrm>
            <a:off x="6480102" y="2020363"/>
            <a:ext cx="653143" cy="653143"/>
          </a:xfrm>
          <a:prstGeom prst="ellipse">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5D2E427-2349-463E-BB30-979F1E147DF6}"/>
              </a:ext>
            </a:extLst>
          </p:cNvPr>
          <p:cNvSpPr txBox="1"/>
          <p:nvPr userDrawn="1"/>
        </p:nvSpPr>
        <p:spPr>
          <a:xfrm>
            <a:off x="7235882" y="1931437"/>
            <a:ext cx="1674845" cy="830997"/>
          </a:xfrm>
          <a:prstGeom prst="rect">
            <a:avLst/>
          </a:prstGeom>
          <a:noFill/>
        </p:spPr>
        <p:txBody>
          <a:bodyPr wrap="square" rtlCol="0">
            <a:spAutoFit/>
          </a:bodyPr>
          <a:lstStyle/>
          <a:p>
            <a:r>
              <a:rPr lang="en-US" sz="1200" b="1" dirty="0"/>
              <a:t>Dark Gray</a:t>
            </a:r>
            <a:endParaRPr lang="en-US" sz="1200" dirty="0"/>
          </a:p>
          <a:p>
            <a:r>
              <a:rPr lang="en-US" sz="1200" dirty="0"/>
              <a:t>CMYK 0/0/0/60</a:t>
            </a:r>
          </a:p>
          <a:p>
            <a:r>
              <a:rPr lang="en-US" sz="1200" dirty="0"/>
              <a:t>RGB 102/102/102</a:t>
            </a:r>
          </a:p>
          <a:p>
            <a:r>
              <a:rPr lang="en-US" sz="1200" dirty="0"/>
              <a:t>HEX #666666</a:t>
            </a:r>
          </a:p>
        </p:txBody>
      </p:sp>
      <p:sp>
        <p:nvSpPr>
          <p:cNvPr id="18" name="Oval 17">
            <a:extLst>
              <a:ext uri="{FF2B5EF4-FFF2-40B4-BE49-F238E27FC236}">
                <a16:creationId xmlns:a16="http://schemas.microsoft.com/office/drawing/2014/main" id="{77FD7889-BB5F-4B0C-BCC4-08A0505FB744}"/>
              </a:ext>
            </a:extLst>
          </p:cNvPr>
          <p:cNvSpPr/>
          <p:nvPr userDrawn="1"/>
        </p:nvSpPr>
        <p:spPr>
          <a:xfrm>
            <a:off x="6480102" y="2941342"/>
            <a:ext cx="653143" cy="653143"/>
          </a:xfrm>
          <a:prstGeom prst="ellipse">
            <a:avLst/>
          </a:prstGeom>
          <a:solidFill>
            <a:srgbClr val="99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B46EEE3-3BC5-44D2-9E3A-0C0D89013A0F}"/>
              </a:ext>
            </a:extLst>
          </p:cNvPr>
          <p:cNvSpPr txBox="1"/>
          <p:nvPr userDrawn="1"/>
        </p:nvSpPr>
        <p:spPr>
          <a:xfrm>
            <a:off x="7235882" y="2852416"/>
            <a:ext cx="1674845" cy="830997"/>
          </a:xfrm>
          <a:prstGeom prst="rect">
            <a:avLst/>
          </a:prstGeom>
          <a:noFill/>
        </p:spPr>
        <p:txBody>
          <a:bodyPr wrap="square" rtlCol="0">
            <a:spAutoFit/>
          </a:bodyPr>
          <a:lstStyle/>
          <a:p>
            <a:r>
              <a:rPr lang="en-US" sz="1200" b="1" dirty="0"/>
              <a:t>Medium Gray</a:t>
            </a:r>
            <a:endParaRPr lang="en-US" sz="1200" dirty="0"/>
          </a:p>
          <a:p>
            <a:r>
              <a:rPr lang="en-US" sz="1200" dirty="0"/>
              <a:t>CMYK 0/0/0/40</a:t>
            </a:r>
          </a:p>
          <a:p>
            <a:r>
              <a:rPr lang="en-US" sz="1200" dirty="0"/>
              <a:t>RGB 153/153/153</a:t>
            </a:r>
          </a:p>
          <a:p>
            <a:r>
              <a:rPr lang="en-US" sz="1200" dirty="0"/>
              <a:t>HEX #999999</a:t>
            </a:r>
          </a:p>
        </p:txBody>
      </p:sp>
      <p:sp>
        <p:nvSpPr>
          <p:cNvPr id="20" name="Oval 19">
            <a:extLst>
              <a:ext uri="{FF2B5EF4-FFF2-40B4-BE49-F238E27FC236}">
                <a16:creationId xmlns:a16="http://schemas.microsoft.com/office/drawing/2014/main" id="{6DAB557A-C14A-46FE-B222-7B15E34F0697}"/>
              </a:ext>
            </a:extLst>
          </p:cNvPr>
          <p:cNvSpPr/>
          <p:nvPr userDrawn="1"/>
        </p:nvSpPr>
        <p:spPr>
          <a:xfrm>
            <a:off x="6480102" y="3802300"/>
            <a:ext cx="653143" cy="653143"/>
          </a:xfrm>
          <a:prstGeom prst="ellipse">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02B70287-DB45-47E5-90DC-3A9E90F66B25}"/>
              </a:ext>
            </a:extLst>
          </p:cNvPr>
          <p:cNvSpPr txBox="1"/>
          <p:nvPr userDrawn="1"/>
        </p:nvSpPr>
        <p:spPr>
          <a:xfrm>
            <a:off x="7235882" y="3713374"/>
            <a:ext cx="1674845" cy="830997"/>
          </a:xfrm>
          <a:prstGeom prst="rect">
            <a:avLst/>
          </a:prstGeom>
          <a:noFill/>
        </p:spPr>
        <p:txBody>
          <a:bodyPr wrap="square" rtlCol="0">
            <a:spAutoFit/>
          </a:bodyPr>
          <a:lstStyle/>
          <a:p>
            <a:r>
              <a:rPr lang="en-US" sz="1200" b="1" dirty="0"/>
              <a:t>Light Gray / Neutral</a:t>
            </a:r>
            <a:endParaRPr lang="en-US" sz="1200" dirty="0"/>
          </a:p>
          <a:p>
            <a:r>
              <a:rPr lang="en-US" sz="1200" dirty="0"/>
              <a:t>CMYK 0/0/0/5</a:t>
            </a:r>
          </a:p>
          <a:p>
            <a:r>
              <a:rPr lang="en-US" sz="1200" dirty="0"/>
              <a:t>RGB 243/243/243</a:t>
            </a:r>
          </a:p>
          <a:p>
            <a:r>
              <a:rPr lang="en-US" sz="1200" dirty="0"/>
              <a:t>HEX #F3F3F3</a:t>
            </a:r>
          </a:p>
        </p:txBody>
      </p:sp>
      <p:sp>
        <p:nvSpPr>
          <p:cNvPr id="22" name="Oval 21">
            <a:extLst>
              <a:ext uri="{FF2B5EF4-FFF2-40B4-BE49-F238E27FC236}">
                <a16:creationId xmlns:a16="http://schemas.microsoft.com/office/drawing/2014/main" id="{B529A00A-890B-423E-8080-F905AAD797AF}"/>
              </a:ext>
            </a:extLst>
          </p:cNvPr>
          <p:cNvSpPr/>
          <p:nvPr userDrawn="1"/>
        </p:nvSpPr>
        <p:spPr>
          <a:xfrm>
            <a:off x="9187290" y="3802300"/>
            <a:ext cx="653143" cy="653143"/>
          </a:xfrm>
          <a:prstGeom prst="ellips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93933E93-EE74-4FC9-A738-F0BE32AA953D}"/>
              </a:ext>
            </a:extLst>
          </p:cNvPr>
          <p:cNvSpPr txBox="1"/>
          <p:nvPr userDrawn="1"/>
        </p:nvSpPr>
        <p:spPr>
          <a:xfrm>
            <a:off x="9943070" y="3713374"/>
            <a:ext cx="1903444" cy="830997"/>
          </a:xfrm>
          <a:prstGeom prst="rect">
            <a:avLst/>
          </a:prstGeom>
          <a:noFill/>
        </p:spPr>
        <p:txBody>
          <a:bodyPr wrap="square" rtlCol="0">
            <a:spAutoFit/>
          </a:bodyPr>
          <a:lstStyle/>
          <a:p>
            <a:r>
              <a:rPr lang="en-US" sz="1200" b="1" dirty="0"/>
              <a:t>Marigold</a:t>
            </a:r>
            <a:endParaRPr lang="en-US" sz="1200" dirty="0"/>
          </a:p>
          <a:p>
            <a:r>
              <a:rPr lang="en-US" sz="1200" dirty="0"/>
              <a:t>CMYK 0/26/100/0</a:t>
            </a:r>
          </a:p>
          <a:p>
            <a:r>
              <a:rPr lang="en-US" sz="1200" dirty="0"/>
              <a:t>RGB 255/189/0</a:t>
            </a:r>
          </a:p>
          <a:p>
            <a:r>
              <a:rPr lang="en-US" sz="1200" dirty="0"/>
              <a:t>HEX #FFBD00</a:t>
            </a:r>
          </a:p>
        </p:txBody>
      </p:sp>
      <p:sp>
        <p:nvSpPr>
          <p:cNvPr id="24" name="TextBox 23">
            <a:extLst>
              <a:ext uri="{FF2B5EF4-FFF2-40B4-BE49-F238E27FC236}">
                <a16:creationId xmlns:a16="http://schemas.microsoft.com/office/drawing/2014/main" id="{0237B0D6-3BA2-4994-9E61-FD7DAF28F902}"/>
              </a:ext>
            </a:extLst>
          </p:cNvPr>
          <p:cNvSpPr txBox="1"/>
          <p:nvPr userDrawn="1"/>
        </p:nvSpPr>
        <p:spPr>
          <a:xfrm>
            <a:off x="303238" y="6391909"/>
            <a:ext cx="3517639" cy="215444"/>
          </a:xfrm>
          <a:prstGeom prst="rect">
            <a:avLst/>
          </a:prstGeom>
          <a:noFill/>
        </p:spPr>
        <p:txBody>
          <a:bodyPr wrap="square" rtlCol="0">
            <a:spAutoFit/>
          </a:bodyPr>
          <a:lstStyle/>
          <a:p>
            <a:r>
              <a:rPr lang="en-US" sz="800" dirty="0"/>
              <a:t>*NOTE LEGACY CRIMSON USES A CUSTOM CMYK BUILD</a:t>
            </a:r>
          </a:p>
        </p:txBody>
      </p:sp>
      <p:sp>
        <p:nvSpPr>
          <p:cNvPr id="25" name="Oval 24">
            <a:extLst>
              <a:ext uri="{FF2B5EF4-FFF2-40B4-BE49-F238E27FC236}">
                <a16:creationId xmlns:a16="http://schemas.microsoft.com/office/drawing/2014/main" id="{98E50767-198D-41D0-BD1E-3C311726FA92}"/>
              </a:ext>
            </a:extLst>
          </p:cNvPr>
          <p:cNvSpPr/>
          <p:nvPr userDrawn="1"/>
        </p:nvSpPr>
        <p:spPr>
          <a:xfrm>
            <a:off x="3581637" y="2021532"/>
            <a:ext cx="653143" cy="653143"/>
          </a:xfrm>
          <a:prstGeom prst="ellipse">
            <a:avLst/>
          </a:prstGeom>
          <a:solidFill>
            <a:srgbClr val="A719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079A5F3-2042-4C4D-B772-68A0EF57F8B6}"/>
              </a:ext>
            </a:extLst>
          </p:cNvPr>
          <p:cNvSpPr txBox="1"/>
          <p:nvPr userDrawn="1"/>
        </p:nvSpPr>
        <p:spPr>
          <a:xfrm>
            <a:off x="4337417" y="1932606"/>
            <a:ext cx="2621902" cy="830997"/>
          </a:xfrm>
          <a:prstGeom prst="rect">
            <a:avLst/>
          </a:prstGeom>
          <a:noFill/>
        </p:spPr>
        <p:txBody>
          <a:bodyPr wrap="square" rtlCol="0">
            <a:spAutoFit/>
          </a:bodyPr>
          <a:lstStyle/>
          <a:p>
            <a:r>
              <a:rPr lang="en-US" sz="1200" b="1" dirty="0"/>
              <a:t>Legacy Crimson </a:t>
            </a:r>
            <a:r>
              <a:rPr lang="en-US" sz="1200" dirty="0"/>
              <a:t>| PMS 187</a:t>
            </a:r>
          </a:p>
          <a:p>
            <a:r>
              <a:rPr lang="en-US" sz="1200" dirty="0"/>
              <a:t>CMYK 0/100/60/25 *</a:t>
            </a:r>
          </a:p>
          <a:p>
            <a:r>
              <a:rPr lang="en-US" sz="1200" dirty="0"/>
              <a:t>RGB 167/25/48</a:t>
            </a:r>
          </a:p>
          <a:p>
            <a:r>
              <a:rPr lang="en-US" sz="1200" dirty="0"/>
              <a:t>HEX #AC162C</a:t>
            </a:r>
          </a:p>
        </p:txBody>
      </p:sp>
      <p:sp>
        <p:nvSpPr>
          <p:cNvPr id="27" name="Oval 26">
            <a:extLst>
              <a:ext uri="{FF2B5EF4-FFF2-40B4-BE49-F238E27FC236}">
                <a16:creationId xmlns:a16="http://schemas.microsoft.com/office/drawing/2014/main" id="{16BF941C-8F5E-41D6-9BC5-A90450464AA5}"/>
              </a:ext>
            </a:extLst>
          </p:cNvPr>
          <p:cNvSpPr/>
          <p:nvPr userDrawn="1"/>
        </p:nvSpPr>
        <p:spPr>
          <a:xfrm>
            <a:off x="9187290" y="2935819"/>
            <a:ext cx="653143" cy="653143"/>
          </a:xfrm>
          <a:prstGeom prst="ellipse">
            <a:avLst/>
          </a:prstGeom>
          <a:solidFill>
            <a:srgbClr val="6AA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4F035D89-FBB8-49BD-ADF9-7CD5517850FD}"/>
              </a:ext>
            </a:extLst>
          </p:cNvPr>
          <p:cNvSpPr txBox="1"/>
          <p:nvPr userDrawn="1"/>
        </p:nvSpPr>
        <p:spPr>
          <a:xfrm>
            <a:off x="9943070" y="2846893"/>
            <a:ext cx="1674845" cy="830997"/>
          </a:xfrm>
          <a:prstGeom prst="rect">
            <a:avLst/>
          </a:prstGeom>
          <a:noFill/>
        </p:spPr>
        <p:txBody>
          <a:bodyPr wrap="square" rtlCol="0">
            <a:spAutoFit/>
          </a:bodyPr>
          <a:lstStyle/>
          <a:p>
            <a:r>
              <a:rPr lang="en-US" sz="1200" b="1" dirty="0"/>
              <a:t>Teal</a:t>
            </a:r>
            <a:endParaRPr lang="en-US" sz="1200" dirty="0"/>
          </a:p>
          <a:p>
            <a:r>
              <a:rPr lang="en-US" sz="1200" dirty="0"/>
              <a:t>CMYK 41/5/0/29</a:t>
            </a:r>
          </a:p>
          <a:p>
            <a:r>
              <a:rPr lang="en-US" sz="1200" dirty="0"/>
              <a:t>RGB 106/171/180 HEX # 6AABB4</a:t>
            </a:r>
          </a:p>
        </p:txBody>
      </p:sp>
      <p:sp>
        <p:nvSpPr>
          <p:cNvPr id="29" name="Oval 28">
            <a:extLst>
              <a:ext uri="{FF2B5EF4-FFF2-40B4-BE49-F238E27FC236}">
                <a16:creationId xmlns:a16="http://schemas.microsoft.com/office/drawing/2014/main" id="{30878C10-5371-4C71-94F4-FC866DEB7DB3}"/>
              </a:ext>
            </a:extLst>
          </p:cNvPr>
          <p:cNvSpPr/>
          <p:nvPr userDrawn="1"/>
        </p:nvSpPr>
        <p:spPr>
          <a:xfrm>
            <a:off x="9187290" y="2020363"/>
            <a:ext cx="653143" cy="653143"/>
          </a:xfrm>
          <a:prstGeom prst="ellipse">
            <a:avLst/>
          </a:prstGeom>
          <a:solidFill>
            <a:srgbClr val="6C7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0" name="TextBox 29">
            <a:extLst>
              <a:ext uri="{FF2B5EF4-FFF2-40B4-BE49-F238E27FC236}">
                <a16:creationId xmlns:a16="http://schemas.microsoft.com/office/drawing/2014/main" id="{24C8A88F-391E-43ED-B2B5-728A95FA8A6E}"/>
              </a:ext>
            </a:extLst>
          </p:cNvPr>
          <p:cNvSpPr txBox="1"/>
          <p:nvPr userDrawn="1"/>
        </p:nvSpPr>
        <p:spPr>
          <a:xfrm>
            <a:off x="9943070" y="1931437"/>
            <a:ext cx="1674845" cy="830997"/>
          </a:xfrm>
          <a:prstGeom prst="rect">
            <a:avLst/>
          </a:prstGeom>
          <a:noFill/>
        </p:spPr>
        <p:txBody>
          <a:bodyPr wrap="square" rtlCol="0">
            <a:spAutoFit/>
          </a:bodyPr>
          <a:lstStyle/>
          <a:p>
            <a:r>
              <a:rPr lang="en-US" sz="1200" b="1" dirty="0"/>
              <a:t>Olive Green</a:t>
            </a:r>
            <a:endParaRPr lang="en-US" sz="1200" dirty="0"/>
          </a:p>
          <a:p>
            <a:r>
              <a:rPr lang="en-US" sz="1200" dirty="0"/>
              <a:t>CMYK 14/0/43/51</a:t>
            </a:r>
          </a:p>
          <a:p>
            <a:r>
              <a:rPr lang="en-US" sz="1200" dirty="0"/>
              <a:t>RGB 108/125/71</a:t>
            </a:r>
          </a:p>
          <a:p>
            <a:r>
              <a:rPr lang="en-US" sz="1200" dirty="0"/>
              <a:t>HEX #6C7D47</a:t>
            </a:r>
          </a:p>
        </p:txBody>
      </p:sp>
      <p:sp>
        <p:nvSpPr>
          <p:cNvPr id="31" name="Oval 30">
            <a:extLst>
              <a:ext uri="{FF2B5EF4-FFF2-40B4-BE49-F238E27FC236}">
                <a16:creationId xmlns:a16="http://schemas.microsoft.com/office/drawing/2014/main" id="{190CB1F1-42A4-43D6-9436-0C97FA59D743}"/>
              </a:ext>
            </a:extLst>
          </p:cNvPr>
          <p:cNvSpPr/>
          <p:nvPr userDrawn="1"/>
        </p:nvSpPr>
        <p:spPr>
          <a:xfrm>
            <a:off x="9187290" y="4717756"/>
            <a:ext cx="653143" cy="653143"/>
          </a:xfrm>
          <a:prstGeom prst="ellipse">
            <a:avLst/>
          </a:prstGeom>
          <a:solidFill>
            <a:srgbClr val="E34E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9EDAF50-98C4-4E31-A944-EDFA3A74C26F}"/>
              </a:ext>
            </a:extLst>
          </p:cNvPr>
          <p:cNvSpPr txBox="1"/>
          <p:nvPr userDrawn="1"/>
        </p:nvSpPr>
        <p:spPr>
          <a:xfrm>
            <a:off x="9943070" y="4628830"/>
            <a:ext cx="1903444" cy="830997"/>
          </a:xfrm>
          <a:prstGeom prst="rect">
            <a:avLst/>
          </a:prstGeom>
          <a:noFill/>
        </p:spPr>
        <p:txBody>
          <a:bodyPr wrap="square" rtlCol="0">
            <a:spAutoFit/>
          </a:bodyPr>
          <a:lstStyle/>
          <a:p>
            <a:r>
              <a:rPr lang="en-US" sz="1200" b="1" dirty="0"/>
              <a:t>Fire Red</a:t>
            </a:r>
            <a:endParaRPr lang="en-US" sz="1200" dirty="0"/>
          </a:p>
          <a:p>
            <a:r>
              <a:rPr lang="en-US" sz="1200" dirty="0"/>
              <a:t>CMYK 0/65/88/11</a:t>
            </a:r>
          </a:p>
          <a:p>
            <a:r>
              <a:rPr lang="en-US" sz="1200" dirty="0"/>
              <a:t>RGB 226/78/27</a:t>
            </a:r>
          </a:p>
          <a:p>
            <a:r>
              <a:rPr lang="en-US" sz="1200" dirty="0"/>
              <a:t>HEX #E24E1B</a:t>
            </a:r>
          </a:p>
        </p:txBody>
      </p:sp>
    </p:spTree>
    <p:extLst>
      <p:ext uri="{BB962C8B-B14F-4D97-AF65-F5344CB8AC3E}">
        <p14:creationId xmlns:p14="http://schemas.microsoft.com/office/powerpoint/2010/main" val="16545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Color headers">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B14677CA-7884-4B2F-8534-1CDFFEC931C9}"/>
              </a:ext>
            </a:extLst>
          </p:cNvPr>
          <p:cNvSpPr/>
          <p:nvPr userDrawn="1"/>
        </p:nvSpPr>
        <p:spPr>
          <a:xfrm>
            <a:off x="240821" y="6284401"/>
            <a:ext cx="11710358" cy="90519"/>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3386DED-74EC-43CC-9B8C-E61C0FE3B300}"/>
              </a:ext>
            </a:extLst>
          </p:cNvPr>
          <p:cNvSpPr/>
          <p:nvPr userDrawn="1"/>
        </p:nvSpPr>
        <p:spPr>
          <a:xfrm flipV="1">
            <a:off x="240821" y="6426679"/>
            <a:ext cx="11710358" cy="370936"/>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01EA9FB8-1665-47D1-B1A2-27D040168133}"/>
              </a:ext>
            </a:extLst>
          </p:cNvPr>
          <p:cNvSpPr>
            <a:spLocks noGrp="1"/>
          </p:cNvSpPr>
          <p:nvPr>
            <p:ph type="body" sz="quarter" idx="13"/>
          </p:nvPr>
        </p:nvSpPr>
        <p:spPr>
          <a:xfrm>
            <a:off x="609600" y="1981200"/>
            <a:ext cx="3474720" cy="4114800"/>
          </a:xfrm>
        </p:spPr>
        <p:txBody>
          <a:bodyPr/>
          <a:lstStyle>
            <a:lvl2pPr marL="742950" indent="-285750">
              <a:buFont typeface="Courier New" panose="02070309020205020404" pitchFamily="49" charset="0"/>
              <a:buChar char="o"/>
              <a:defRPr/>
            </a:lvl2pPr>
          </a:lstStyle>
          <a:p>
            <a:pPr lvl="0"/>
            <a:r>
              <a:rPr lang="en-US"/>
              <a:t>Click to edit Master text styles</a:t>
            </a:r>
          </a:p>
          <a:p>
            <a:pPr lvl="1"/>
            <a:r>
              <a:rPr lang="en-US"/>
              <a:t>Second level</a:t>
            </a:r>
          </a:p>
          <a:p>
            <a:pPr lvl="2"/>
            <a:r>
              <a:rPr lang="en-US"/>
              <a:t>Third level</a:t>
            </a:r>
          </a:p>
        </p:txBody>
      </p:sp>
      <p:sp>
        <p:nvSpPr>
          <p:cNvPr id="20" name="Text Placeholder 5">
            <a:extLst>
              <a:ext uri="{FF2B5EF4-FFF2-40B4-BE49-F238E27FC236}">
                <a16:creationId xmlns:a16="http://schemas.microsoft.com/office/drawing/2014/main" id="{34488159-7A4A-45DA-84E8-049F681838C9}"/>
              </a:ext>
            </a:extLst>
          </p:cNvPr>
          <p:cNvSpPr>
            <a:spLocks noGrp="1"/>
          </p:cNvSpPr>
          <p:nvPr>
            <p:ph type="body" sz="quarter" idx="14"/>
          </p:nvPr>
        </p:nvSpPr>
        <p:spPr>
          <a:xfrm>
            <a:off x="4358640" y="1981200"/>
            <a:ext cx="3474720" cy="4114800"/>
          </a:xfrm>
        </p:spPr>
        <p:txBody>
          <a:bodyPr/>
          <a:lstStyle>
            <a:lvl2pPr marL="742950" indent="-285750">
              <a:buFont typeface="Courier New" panose="02070309020205020404" pitchFamily="49" charset="0"/>
              <a:buChar char="o"/>
              <a:defRPr/>
            </a:lvl2pPr>
          </a:lstStyle>
          <a:p>
            <a:pPr lvl="0"/>
            <a:r>
              <a:rPr lang="en-US"/>
              <a:t>Click to edit Master text styles</a:t>
            </a:r>
          </a:p>
          <a:p>
            <a:pPr lvl="1"/>
            <a:r>
              <a:rPr lang="en-US"/>
              <a:t>Second level</a:t>
            </a:r>
          </a:p>
          <a:p>
            <a:pPr lvl="2"/>
            <a:r>
              <a:rPr lang="en-US"/>
              <a:t>Third level</a:t>
            </a:r>
          </a:p>
        </p:txBody>
      </p:sp>
      <p:sp>
        <p:nvSpPr>
          <p:cNvPr id="21" name="Text Placeholder 5">
            <a:extLst>
              <a:ext uri="{FF2B5EF4-FFF2-40B4-BE49-F238E27FC236}">
                <a16:creationId xmlns:a16="http://schemas.microsoft.com/office/drawing/2014/main" id="{072B16B4-6A08-4494-8145-03712D42AEE3}"/>
              </a:ext>
            </a:extLst>
          </p:cNvPr>
          <p:cNvSpPr>
            <a:spLocks noGrp="1"/>
          </p:cNvSpPr>
          <p:nvPr>
            <p:ph type="body" sz="quarter" idx="15"/>
          </p:nvPr>
        </p:nvSpPr>
        <p:spPr>
          <a:xfrm>
            <a:off x="8107680" y="1981200"/>
            <a:ext cx="3474720" cy="4114800"/>
          </a:xfrm>
        </p:spPr>
        <p:txBody>
          <a:bodyPr/>
          <a:lstStyle>
            <a:lvl2pPr marL="742950" indent="-285750">
              <a:buFont typeface="Courier New" panose="02070309020205020404" pitchFamily="49" charset="0"/>
              <a:buChar char="o"/>
              <a:defRPr/>
            </a:lvl2pPr>
          </a:lstStyle>
          <a:p>
            <a:pPr lvl="0"/>
            <a:r>
              <a:rPr lang="en-US"/>
              <a:t>Click to edit Master text styles</a:t>
            </a:r>
          </a:p>
          <a:p>
            <a:pPr lvl="1"/>
            <a:r>
              <a:rPr lang="en-US"/>
              <a:t>Second level</a:t>
            </a:r>
          </a:p>
          <a:p>
            <a:pPr lvl="2"/>
            <a:r>
              <a:rPr lang="en-US"/>
              <a:t>Third level</a:t>
            </a:r>
          </a:p>
        </p:txBody>
      </p:sp>
      <p:sp>
        <p:nvSpPr>
          <p:cNvPr id="7" name="Parallelogram 6">
            <a:extLst>
              <a:ext uri="{FF2B5EF4-FFF2-40B4-BE49-F238E27FC236}">
                <a16:creationId xmlns:a16="http://schemas.microsoft.com/office/drawing/2014/main" id="{DCF02C38-D782-4031-976C-075B92A861D2}"/>
              </a:ext>
            </a:extLst>
          </p:cNvPr>
          <p:cNvSpPr/>
          <p:nvPr userDrawn="1"/>
        </p:nvSpPr>
        <p:spPr>
          <a:xfrm>
            <a:off x="609600" y="1279216"/>
            <a:ext cx="3556000" cy="621342"/>
          </a:xfrm>
          <a:prstGeom prst="parallelogram">
            <a:avLst/>
          </a:prstGeom>
          <a:solidFill>
            <a:srgbClr val="A719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latin typeface="+mj-lt"/>
            </a:endParaRPr>
          </a:p>
        </p:txBody>
      </p:sp>
      <p:sp>
        <p:nvSpPr>
          <p:cNvPr id="22" name="Parallelogram 21">
            <a:extLst>
              <a:ext uri="{FF2B5EF4-FFF2-40B4-BE49-F238E27FC236}">
                <a16:creationId xmlns:a16="http://schemas.microsoft.com/office/drawing/2014/main" id="{E1FD1C7C-7852-4BD3-9115-BF490EE47070}"/>
              </a:ext>
            </a:extLst>
          </p:cNvPr>
          <p:cNvSpPr/>
          <p:nvPr userDrawn="1"/>
        </p:nvSpPr>
        <p:spPr>
          <a:xfrm>
            <a:off x="4358640" y="1279216"/>
            <a:ext cx="3556000" cy="621342"/>
          </a:xfrm>
          <a:prstGeom prst="parallelogram">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800" b="1" dirty="0">
              <a:latin typeface="+mj-lt"/>
            </a:endParaRPr>
          </a:p>
        </p:txBody>
      </p:sp>
      <p:sp>
        <p:nvSpPr>
          <p:cNvPr id="23" name="Parallelogram 22">
            <a:extLst>
              <a:ext uri="{FF2B5EF4-FFF2-40B4-BE49-F238E27FC236}">
                <a16:creationId xmlns:a16="http://schemas.microsoft.com/office/drawing/2014/main" id="{9ACFE749-411C-49FE-8E4A-19C5EEBA0EA8}"/>
              </a:ext>
            </a:extLst>
          </p:cNvPr>
          <p:cNvSpPr/>
          <p:nvPr userDrawn="1"/>
        </p:nvSpPr>
        <p:spPr>
          <a:xfrm>
            <a:off x="8107680" y="1279216"/>
            <a:ext cx="3556000" cy="621342"/>
          </a:xfrm>
          <a:prstGeom prst="parallelogram">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800" b="1" dirty="0">
              <a:latin typeface="+mj-lt"/>
            </a:endParaRPr>
          </a:p>
        </p:txBody>
      </p:sp>
      <p:sp>
        <p:nvSpPr>
          <p:cNvPr id="8" name="Text Placeholder 7">
            <a:extLst>
              <a:ext uri="{FF2B5EF4-FFF2-40B4-BE49-F238E27FC236}">
                <a16:creationId xmlns:a16="http://schemas.microsoft.com/office/drawing/2014/main" id="{EAE7E7E6-1F7D-42BE-9D80-8E3278A225C9}"/>
              </a:ext>
            </a:extLst>
          </p:cNvPr>
          <p:cNvSpPr>
            <a:spLocks noGrp="1"/>
          </p:cNvSpPr>
          <p:nvPr>
            <p:ph type="body" sz="quarter" idx="16" hasCustomPrompt="1"/>
          </p:nvPr>
        </p:nvSpPr>
        <p:spPr>
          <a:xfrm>
            <a:off x="838200" y="1371600"/>
            <a:ext cx="2895600" cy="457200"/>
          </a:xfrm>
        </p:spPr>
        <p:txBody>
          <a:bodyPr/>
          <a:lstStyle>
            <a:lvl1pPr marL="0" indent="0" algn="ctr">
              <a:buNone/>
              <a:defRPr>
                <a:solidFill>
                  <a:schemeClr val="bg1"/>
                </a:solidFill>
              </a:defRPr>
            </a:lvl1pPr>
          </a:lstStyle>
          <a:p>
            <a:pPr lvl="0"/>
            <a:r>
              <a:rPr lang="en-US" dirty="0"/>
              <a:t>Header</a:t>
            </a:r>
          </a:p>
        </p:txBody>
      </p:sp>
      <p:sp>
        <p:nvSpPr>
          <p:cNvPr id="24" name="Text Placeholder 7">
            <a:extLst>
              <a:ext uri="{FF2B5EF4-FFF2-40B4-BE49-F238E27FC236}">
                <a16:creationId xmlns:a16="http://schemas.microsoft.com/office/drawing/2014/main" id="{4EA3FDD5-B761-44AE-99DB-DC6D0840CCF6}"/>
              </a:ext>
            </a:extLst>
          </p:cNvPr>
          <p:cNvSpPr>
            <a:spLocks noGrp="1"/>
          </p:cNvSpPr>
          <p:nvPr>
            <p:ph type="body" sz="quarter" idx="17" hasCustomPrompt="1"/>
          </p:nvPr>
        </p:nvSpPr>
        <p:spPr>
          <a:xfrm>
            <a:off x="4638136" y="1361287"/>
            <a:ext cx="2895600" cy="457200"/>
          </a:xfrm>
        </p:spPr>
        <p:txBody>
          <a:bodyPr/>
          <a:lstStyle>
            <a:lvl1pPr marL="0" indent="0" algn="ctr">
              <a:buNone/>
              <a:defRPr>
                <a:solidFill>
                  <a:schemeClr val="bg1"/>
                </a:solidFill>
              </a:defRPr>
            </a:lvl1pPr>
          </a:lstStyle>
          <a:p>
            <a:pPr lvl="0"/>
            <a:r>
              <a:rPr lang="en-US" dirty="0"/>
              <a:t>Header</a:t>
            </a:r>
          </a:p>
        </p:txBody>
      </p:sp>
      <p:sp>
        <p:nvSpPr>
          <p:cNvPr id="25" name="Text Placeholder 7">
            <a:extLst>
              <a:ext uri="{FF2B5EF4-FFF2-40B4-BE49-F238E27FC236}">
                <a16:creationId xmlns:a16="http://schemas.microsoft.com/office/drawing/2014/main" id="{43C7D2C3-F532-496B-9F24-D52D683850B1}"/>
              </a:ext>
            </a:extLst>
          </p:cNvPr>
          <p:cNvSpPr>
            <a:spLocks noGrp="1"/>
          </p:cNvSpPr>
          <p:nvPr>
            <p:ph type="body" sz="quarter" idx="18" hasCustomPrompt="1"/>
          </p:nvPr>
        </p:nvSpPr>
        <p:spPr>
          <a:xfrm>
            <a:off x="8397240" y="1361287"/>
            <a:ext cx="2895600" cy="457200"/>
          </a:xfrm>
        </p:spPr>
        <p:txBody>
          <a:bodyPr/>
          <a:lstStyle>
            <a:lvl1pPr marL="0" indent="0" algn="ctr">
              <a:buNone/>
              <a:defRPr>
                <a:solidFill>
                  <a:schemeClr val="bg1"/>
                </a:solidFill>
              </a:defRPr>
            </a:lvl1pPr>
          </a:lstStyle>
          <a:p>
            <a:pPr lvl="0"/>
            <a:r>
              <a:rPr lang="en-US" dirty="0"/>
              <a:t>Header</a:t>
            </a:r>
          </a:p>
        </p:txBody>
      </p:sp>
      <p:sp>
        <p:nvSpPr>
          <p:cNvPr id="26" name="Date Placeholder 6">
            <a:extLst>
              <a:ext uri="{FF2B5EF4-FFF2-40B4-BE49-F238E27FC236}">
                <a16:creationId xmlns:a16="http://schemas.microsoft.com/office/drawing/2014/main" id="{FE54796A-17D9-407E-99CB-7B9AAE70E72D}"/>
              </a:ext>
            </a:extLst>
          </p:cNvPr>
          <p:cNvSpPr>
            <a:spLocks noGrp="1"/>
          </p:cNvSpPr>
          <p:nvPr>
            <p:ph type="dt" sz="half" idx="10"/>
          </p:nvPr>
        </p:nvSpPr>
        <p:spPr>
          <a:xfrm>
            <a:off x="609600" y="6432490"/>
            <a:ext cx="10287000" cy="365125"/>
          </a:xfrm>
        </p:spPr>
        <p:txBody>
          <a:bodyPr/>
          <a:lstStyle>
            <a:lvl1pPr>
              <a:defRPr sz="1050"/>
            </a:lvl1pPr>
          </a:lstStyle>
          <a:p>
            <a:endParaRPr lang="en-US" dirty="0"/>
          </a:p>
        </p:txBody>
      </p:sp>
      <p:sp>
        <p:nvSpPr>
          <p:cNvPr id="27" name="Slide Number Placeholder 8">
            <a:extLst>
              <a:ext uri="{FF2B5EF4-FFF2-40B4-BE49-F238E27FC236}">
                <a16:creationId xmlns:a16="http://schemas.microsoft.com/office/drawing/2014/main" id="{AF72972B-94C4-4E5C-A2AF-76A7DB1C91D3}"/>
              </a:ext>
            </a:extLst>
          </p:cNvPr>
          <p:cNvSpPr>
            <a:spLocks noGrp="1"/>
          </p:cNvSpPr>
          <p:nvPr>
            <p:ph type="sldNum" sz="quarter" idx="12"/>
          </p:nvPr>
        </p:nvSpPr>
        <p:spPr>
          <a:xfrm>
            <a:off x="11201400" y="6432490"/>
            <a:ext cx="685800" cy="365125"/>
          </a:xfrm>
        </p:spPr>
        <p:txBody>
          <a:bodyPr/>
          <a:lstStyle>
            <a:lvl1pPr>
              <a:defRPr sz="1050"/>
            </a:lvl1pPr>
          </a:lstStyle>
          <a:p>
            <a:r>
              <a:rPr lang="en-US" dirty="0"/>
              <a:t>  </a:t>
            </a:r>
            <a:fld id="{9BA150B5-8DFC-458F-AD8B-0D6E73DD8F1E}" type="slidenum">
              <a:rPr lang="en-US" smtClean="0"/>
              <a:pPr/>
              <a:t>‹#›</a:t>
            </a:fld>
            <a:endParaRPr lang="en-US" dirty="0"/>
          </a:p>
        </p:txBody>
      </p:sp>
      <p:sp>
        <p:nvSpPr>
          <p:cNvPr id="30" name="Rectangle 29">
            <a:extLst>
              <a:ext uri="{FF2B5EF4-FFF2-40B4-BE49-F238E27FC236}">
                <a16:creationId xmlns:a16="http://schemas.microsoft.com/office/drawing/2014/main" id="{704294E0-402C-4FBB-B000-748E63B4F273}"/>
              </a:ext>
            </a:extLst>
          </p:cNvPr>
          <p:cNvSpPr/>
          <p:nvPr userDrawn="1"/>
        </p:nvSpPr>
        <p:spPr>
          <a:xfrm>
            <a:off x="0" y="352309"/>
            <a:ext cx="393192" cy="39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a:extLst>
              <a:ext uri="{FF2B5EF4-FFF2-40B4-BE49-F238E27FC236}">
                <a16:creationId xmlns:a16="http://schemas.microsoft.com/office/drawing/2014/main" id="{4EE34D62-A140-4FAC-80D8-CF8F548A5A24}"/>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Tree>
    <p:extLst>
      <p:ext uri="{BB962C8B-B14F-4D97-AF65-F5344CB8AC3E}">
        <p14:creationId xmlns:p14="http://schemas.microsoft.com/office/powerpoint/2010/main" val="553786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Date Placeholder 6">
            <a:extLst>
              <a:ext uri="{FF2B5EF4-FFF2-40B4-BE49-F238E27FC236}">
                <a16:creationId xmlns:a16="http://schemas.microsoft.com/office/drawing/2014/main" id="{F7DB53FD-7BFB-4885-8E09-1FBA3E369649}"/>
              </a:ext>
            </a:extLst>
          </p:cNvPr>
          <p:cNvSpPr>
            <a:spLocks noGrp="1"/>
          </p:cNvSpPr>
          <p:nvPr>
            <p:ph type="dt" sz="half" idx="10"/>
          </p:nvPr>
        </p:nvSpPr>
        <p:spPr>
          <a:xfrm>
            <a:off x="609600" y="6432490"/>
            <a:ext cx="10287000" cy="365125"/>
          </a:xfrm>
        </p:spPr>
        <p:txBody>
          <a:bodyPr/>
          <a:lstStyle>
            <a:lvl1pPr>
              <a:defRPr sz="1050"/>
            </a:lvl1pPr>
          </a:lstStyle>
          <a:p>
            <a:endParaRPr lang="en-US" dirty="0"/>
          </a:p>
        </p:txBody>
      </p:sp>
      <p:sp>
        <p:nvSpPr>
          <p:cNvPr id="15" name="Slide Number Placeholder 8">
            <a:extLst>
              <a:ext uri="{FF2B5EF4-FFF2-40B4-BE49-F238E27FC236}">
                <a16:creationId xmlns:a16="http://schemas.microsoft.com/office/drawing/2014/main" id="{E963B33B-ECBB-4800-B3D9-63BE6E85225C}"/>
              </a:ext>
            </a:extLst>
          </p:cNvPr>
          <p:cNvSpPr>
            <a:spLocks noGrp="1"/>
          </p:cNvSpPr>
          <p:nvPr>
            <p:ph type="sldNum" sz="quarter" idx="12"/>
          </p:nvPr>
        </p:nvSpPr>
        <p:spPr>
          <a:xfrm>
            <a:off x="11201400" y="6432490"/>
            <a:ext cx="685800" cy="365125"/>
          </a:xfrm>
        </p:spPr>
        <p:txBody>
          <a:bodyPr/>
          <a:lstStyle>
            <a:lvl1pPr>
              <a:defRPr sz="1050"/>
            </a:lvl1pPr>
          </a:lstStyle>
          <a:p>
            <a:r>
              <a:rPr lang="en-US" dirty="0"/>
              <a:t>   </a:t>
            </a:r>
            <a:fld id="{9BA150B5-8DFC-458F-AD8B-0D6E73DD8F1E}" type="slidenum">
              <a:rPr lang="en-US" smtClean="0"/>
              <a:pPr/>
              <a:t>‹#›</a:t>
            </a:fld>
            <a:endParaRPr lang="en-US" dirty="0"/>
          </a:p>
        </p:txBody>
      </p:sp>
      <p:sp>
        <p:nvSpPr>
          <p:cNvPr id="5" name="Title 1">
            <a:extLst>
              <a:ext uri="{FF2B5EF4-FFF2-40B4-BE49-F238E27FC236}">
                <a16:creationId xmlns:a16="http://schemas.microsoft.com/office/drawing/2014/main" id="{4CA70B2A-F164-4088-9AAA-E39EE8FADF69}"/>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Tree>
    <p:extLst>
      <p:ext uri="{BB962C8B-B14F-4D97-AF65-F5344CB8AC3E}">
        <p14:creationId xmlns:p14="http://schemas.microsoft.com/office/powerpoint/2010/main" val="321820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full pa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D468-0D94-4E76-B7B6-86C200FBCFB1}"/>
              </a:ext>
            </a:extLst>
          </p:cNvPr>
          <p:cNvSpPr>
            <a:spLocks noGrp="1"/>
          </p:cNvSpPr>
          <p:nvPr>
            <p:ph type="title" hasCustomPrompt="1"/>
          </p:nvPr>
        </p:nvSpPr>
        <p:spPr>
          <a:xfrm>
            <a:off x="609600" y="228600"/>
            <a:ext cx="10972800" cy="1143000"/>
          </a:xfrm>
        </p:spPr>
        <p:txBody>
          <a:bodyPr/>
          <a:lstStyle>
            <a:lvl1pPr algn="l">
              <a:defRPr b="1">
                <a:solidFill>
                  <a:schemeClr val="tx1"/>
                </a:solidFill>
              </a:defRPr>
            </a:lvl1pPr>
          </a:lstStyle>
          <a:p>
            <a:r>
              <a:rPr lang="en-US" dirty="0"/>
              <a:t>[Section divider]</a:t>
            </a:r>
          </a:p>
        </p:txBody>
      </p:sp>
      <p:sp>
        <p:nvSpPr>
          <p:cNvPr id="6" name="Slide Number Placeholder 4">
            <a:extLst>
              <a:ext uri="{FF2B5EF4-FFF2-40B4-BE49-F238E27FC236}">
                <a16:creationId xmlns:a16="http://schemas.microsoft.com/office/drawing/2014/main" id="{1B1339CF-CBC3-4DED-A662-C760AB5250C9}"/>
              </a:ext>
            </a:extLst>
          </p:cNvPr>
          <p:cNvSpPr>
            <a:spLocks noGrp="1"/>
          </p:cNvSpPr>
          <p:nvPr>
            <p:ph type="sldNum" sz="quarter" idx="12"/>
          </p:nvPr>
        </p:nvSpPr>
        <p:spPr>
          <a:xfrm>
            <a:off x="8737600" y="6356351"/>
            <a:ext cx="2844800" cy="365125"/>
          </a:xfrm>
        </p:spPr>
        <p:txBody>
          <a:bodyPr/>
          <a:lstStyle/>
          <a:p>
            <a:fld id="{9BA150B5-8DFC-458F-AD8B-0D6E73DD8F1E}" type="slidenum">
              <a:rPr lang="en-US" smtClean="0"/>
              <a:t>‹#›</a:t>
            </a:fld>
            <a:endParaRPr lang="en-US" dirty="0"/>
          </a:p>
        </p:txBody>
      </p:sp>
    </p:spTree>
    <p:extLst>
      <p:ext uri="{BB962C8B-B14F-4D97-AF65-F5344CB8AC3E}">
        <p14:creationId xmlns:p14="http://schemas.microsoft.com/office/powerpoint/2010/main" val="667444654"/>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p bar section divider 1 of 3">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20FB11FE-DB95-4119-9490-E04724026888}"/>
              </a:ext>
            </a:extLst>
          </p:cNvPr>
          <p:cNvSpPr/>
          <p:nvPr userDrawn="1"/>
        </p:nvSpPr>
        <p:spPr>
          <a:xfrm>
            <a:off x="240821" y="6284401"/>
            <a:ext cx="11710358" cy="90519"/>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5BCBDD0-6036-4F2C-861F-AF766FA248A6}"/>
              </a:ext>
            </a:extLst>
          </p:cNvPr>
          <p:cNvSpPr/>
          <p:nvPr userDrawn="1"/>
        </p:nvSpPr>
        <p:spPr>
          <a:xfrm flipV="1">
            <a:off x="240821" y="6426679"/>
            <a:ext cx="11710358" cy="370936"/>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EE391B1-CD6E-40A1-BD65-67796DE10924}"/>
              </a:ext>
            </a:extLst>
          </p:cNvPr>
          <p:cNvSpPr txBox="1"/>
          <p:nvPr userDrawn="1"/>
        </p:nvSpPr>
        <p:spPr>
          <a:xfrm>
            <a:off x="1413294" y="0"/>
            <a:ext cx="1280160" cy="274320"/>
          </a:xfrm>
          <a:prstGeom prst="roundRect">
            <a:avLst/>
          </a:prstGeom>
          <a:solidFill>
            <a:schemeClr val="bg1">
              <a:lumMod val="65000"/>
            </a:schemeClr>
          </a:solidFill>
        </p:spPr>
        <p:txBody>
          <a:bodyPr wrap="square" lIns="91440" tIns="0" rIns="91440" bIns="0" rtlCol="0" anchor="b">
            <a:noAutofit/>
          </a:bodyPr>
          <a:lstStyle/>
          <a:p>
            <a:endParaRPr lang="en-US" sz="1200" dirty="0">
              <a:solidFill>
                <a:schemeClr val="bg1"/>
              </a:solidFill>
            </a:endParaRPr>
          </a:p>
        </p:txBody>
      </p:sp>
      <p:sp>
        <p:nvSpPr>
          <p:cNvPr id="12" name="TextBox 11">
            <a:extLst>
              <a:ext uri="{FF2B5EF4-FFF2-40B4-BE49-F238E27FC236}">
                <a16:creationId xmlns:a16="http://schemas.microsoft.com/office/drawing/2014/main" id="{3762B343-8026-445E-9774-5F46ECE6AAFA}"/>
              </a:ext>
            </a:extLst>
          </p:cNvPr>
          <p:cNvSpPr txBox="1"/>
          <p:nvPr userDrawn="1"/>
        </p:nvSpPr>
        <p:spPr>
          <a:xfrm>
            <a:off x="2743200" y="0"/>
            <a:ext cx="1280160" cy="274320"/>
          </a:xfrm>
          <a:prstGeom prst="roundRect">
            <a:avLst/>
          </a:prstGeom>
          <a:solidFill>
            <a:schemeClr val="bg1">
              <a:lumMod val="65000"/>
            </a:schemeClr>
          </a:solidFill>
        </p:spPr>
        <p:txBody>
          <a:bodyPr wrap="square" lIns="91440" tIns="0" rIns="91440" bIns="0" rtlCol="0" anchor="b">
            <a:noAutofit/>
          </a:bodyPr>
          <a:lstStyle/>
          <a:p>
            <a:endParaRPr lang="en-US" sz="1200" dirty="0">
              <a:solidFill>
                <a:schemeClr val="bg1"/>
              </a:solidFill>
            </a:endParaRPr>
          </a:p>
        </p:txBody>
      </p:sp>
      <p:sp>
        <p:nvSpPr>
          <p:cNvPr id="9" name="Rectangle 8">
            <a:extLst>
              <a:ext uri="{FF2B5EF4-FFF2-40B4-BE49-F238E27FC236}">
                <a16:creationId xmlns:a16="http://schemas.microsoft.com/office/drawing/2014/main" id="{36C9D112-46B0-418B-AD83-32E0FFE54EFE}"/>
              </a:ext>
            </a:extLst>
          </p:cNvPr>
          <p:cNvSpPr/>
          <p:nvPr userDrawn="1"/>
        </p:nvSpPr>
        <p:spPr>
          <a:xfrm>
            <a:off x="0" y="0"/>
            <a:ext cx="12192000" cy="66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6BAE556D-C4E9-4C16-B903-6CD8D5472346}"/>
              </a:ext>
            </a:extLst>
          </p:cNvPr>
          <p:cNvSpPr txBox="1"/>
          <p:nvPr userDrawn="1"/>
        </p:nvSpPr>
        <p:spPr>
          <a:xfrm>
            <a:off x="83388" y="0"/>
            <a:ext cx="1280160" cy="274320"/>
          </a:xfrm>
          <a:prstGeom prst="roundRect">
            <a:avLst/>
          </a:prstGeom>
          <a:solidFill>
            <a:schemeClr val="tx2"/>
          </a:solidFill>
        </p:spPr>
        <p:txBody>
          <a:bodyPr wrap="square" lIns="91440" tIns="0" rIns="91440" bIns="0" rtlCol="0" anchor="b">
            <a:noAutofit/>
          </a:bodyPr>
          <a:lstStyle/>
          <a:p>
            <a:endParaRPr lang="en-US" sz="1200" dirty="0">
              <a:solidFill>
                <a:schemeClr val="bg1"/>
              </a:solidFill>
            </a:endParaRPr>
          </a:p>
        </p:txBody>
      </p:sp>
      <p:sp>
        <p:nvSpPr>
          <p:cNvPr id="16" name="Date Placeholder 6">
            <a:extLst>
              <a:ext uri="{FF2B5EF4-FFF2-40B4-BE49-F238E27FC236}">
                <a16:creationId xmlns:a16="http://schemas.microsoft.com/office/drawing/2014/main" id="{C07876CB-752F-4470-ADB5-F0110DD18E37}"/>
              </a:ext>
            </a:extLst>
          </p:cNvPr>
          <p:cNvSpPr>
            <a:spLocks noGrp="1"/>
          </p:cNvSpPr>
          <p:nvPr>
            <p:ph type="dt" sz="half" idx="10"/>
          </p:nvPr>
        </p:nvSpPr>
        <p:spPr>
          <a:xfrm>
            <a:off x="609600" y="6432490"/>
            <a:ext cx="10287000" cy="365125"/>
          </a:xfrm>
        </p:spPr>
        <p:txBody>
          <a:bodyPr/>
          <a:lstStyle>
            <a:lvl1pPr>
              <a:defRPr sz="1050"/>
            </a:lvl1pPr>
          </a:lstStyle>
          <a:p>
            <a:endParaRPr lang="en-US" dirty="0"/>
          </a:p>
        </p:txBody>
      </p:sp>
      <p:sp>
        <p:nvSpPr>
          <p:cNvPr id="17" name="Slide Number Placeholder 8">
            <a:extLst>
              <a:ext uri="{FF2B5EF4-FFF2-40B4-BE49-F238E27FC236}">
                <a16:creationId xmlns:a16="http://schemas.microsoft.com/office/drawing/2014/main" id="{BF17692E-BD46-4850-923E-0A6E750F2D9F}"/>
              </a:ext>
            </a:extLst>
          </p:cNvPr>
          <p:cNvSpPr>
            <a:spLocks noGrp="1"/>
          </p:cNvSpPr>
          <p:nvPr>
            <p:ph type="sldNum" sz="quarter" idx="12"/>
          </p:nvPr>
        </p:nvSpPr>
        <p:spPr>
          <a:xfrm>
            <a:off x="11201400" y="6432490"/>
            <a:ext cx="685800" cy="365125"/>
          </a:xfrm>
        </p:spPr>
        <p:txBody>
          <a:bodyPr/>
          <a:lstStyle>
            <a:lvl1pPr>
              <a:defRPr sz="1050"/>
            </a:lvl1pPr>
          </a:lstStyle>
          <a:p>
            <a:r>
              <a:rPr lang="en-US" dirty="0"/>
              <a:t>   </a:t>
            </a:r>
            <a:fld id="{9BA150B5-8DFC-458F-AD8B-0D6E73DD8F1E}" type="slidenum">
              <a:rPr lang="en-US" smtClean="0"/>
              <a:pPr/>
              <a:t>‹#›</a:t>
            </a:fld>
            <a:endParaRPr lang="en-US" dirty="0"/>
          </a:p>
        </p:txBody>
      </p:sp>
      <p:sp>
        <p:nvSpPr>
          <p:cNvPr id="21" name="Text Placeholder 20">
            <a:extLst>
              <a:ext uri="{FF2B5EF4-FFF2-40B4-BE49-F238E27FC236}">
                <a16:creationId xmlns:a16="http://schemas.microsoft.com/office/drawing/2014/main" id="{DE8A974B-29C2-46B1-A705-AE358880F6D8}"/>
              </a:ext>
            </a:extLst>
          </p:cNvPr>
          <p:cNvSpPr>
            <a:spLocks noGrp="1"/>
          </p:cNvSpPr>
          <p:nvPr>
            <p:ph type="body" sz="quarter" idx="13" hasCustomPrompt="1"/>
          </p:nvPr>
        </p:nvSpPr>
        <p:spPr>
          <a:xfrm>
            <a:off x="109842" y="17253"/>
            <a:ext cx="1176932" cy="231251"/>
          </a:xfrm>
        </p:spPr>
        <p:txBody>
          <a:bodyPr>
            <a:normAutofit/>
          </a:bodyPr>
          <a:lstStyle>
            <a:lvl1pPr marL="0" indent="0">
              <a:buNone/>
              <a:defRPr sz="1200">
                <a:solidFill>
                  <a:schemeClr val="bg1"/>
                </a:solidFill>
              </a:defRPr>
            </a:lvl1pPr>
          </a:lstStyle>
          <a:p>
            <a:pPr lvl="0"/>
            <a:r>
              <a:rPr lang="en-US" dirty="0"/>
              <a:t>Section 1</a:t>
            </a:r>
          </a:p>
        </p:txBody>
      </p:sp>
      <p:sp>
        <p:nvSpPr>
          <p:cNvPr id="22" name="Text Placeholder 20">
            <a:extLst>
              <a:ext uri="{FF2B5EF4-FFF2-40B4-BE49-F238E27FC236}">
                <a16:creationId xmlns:a16="http://schemas.microsoft.com/office/drawing/2014/main" id="{0FF189CC-FA7A-48DB-8B05-2C32BA65F1BC}"/>
              </a:ext>
            </a:extLst>
          </p:cNvPr>
          <p:cNvSpPr>
            <a:spLocks noGrp="1"/>
          </p:cNvSpPr>
          <p:nvPr>
            <p:ph type="body" sz="quarter" idx="14" hasCustomPrompt="1"/>
          </p:nvPr>
        </p:nvSpPr>
        <p:spPr>
          <a:xfrm>
            <a:off x="1463758" y="17253"/>
            <a:ext cx="1176932" cy="231251"/>
          </a:xfrm>
        </p:spPr>
        <p:txBody>
          <a:bodyPr>
            <a:normAutofit/>
          </a:bodyPr>
          <a:lstStyle>
            <a:lvl1pPr marL="0" indent="0">
              <a:buNone/>
              <a:defRPr sz="1200">
                <a:solidFill>
                  <a:schemeClr val="bg1"/>
                </a:solidFill>
              </a:defRPr>
            </a:lvl1pPr>
          </a:lstStyle>
          <a:p>
            <a:pPr lvl="0"/>
            <a:r>
              <a:rPr lang="en-US" dirty="0"/>
              <a:t>Section 2</a:t>
            </a:r>
          </a:p>
        </p:txBody>
      </p:sp>
      <p:sp>
        <p:nvSpPr>
          <p:cNvPr id="23" name="Text Placeholder 20">
            <a:extLst>
              <a:ext uri="{FF2B5EF4-FFF2-40B4-BE49-F238E27FC236}">
                <a16:creationId xmlns:a16="http://schemas.microsoft.com/office/drawing/2014/main" id="{04A1CF8A-2DD5-4D39-9BA3-4F8720D5EBF0}"/>
              </a:ext>
            </a:extLst>
          </p:cNvPr>
          <p:cNvSpPr>
            <a:spLocks noGrp="1"/>
          </p:cNvSpPr>
          <p:nvPr>
            <p:ph type="body" sz="quarter" idx="15" hasCustomPrompt="1"/>
          </p:nvPr>
        </p:nvSpPr>
        <p:spPr>
          <a:xfrm>
            <a:off x="2786188" y="17253"/>
            <a:ext cx="1176932" cy="231251"/>
          </a:xfrm>
        </p:spPr>
        <p:txBody>
          <a:bodyPr>
            <a:normAutofit/>
          </a:bodyPr>
          <a:lstStyle>
            <a:lvl1pPr marL="0" indent="0">
              <a:buNone/>
              <a:defRPr sz="1200">
                <a:solidFill>
                  <a:schemeClr val="bg1"/>
                </a:solidFill>
              </a:defRPr>
            </a:lvl1pPr>
          </a:lstStyle>
          <a:p>
            <a:pPr lvl="0"/>
            <a:r>
              <a:rPr lang="en-US" dirty="0"/>
              <a:t>Section 3</a:t>
            </a:r>
          </a:p>
        </p:txBody>
      </p:sp>
      <p:sp>
        <p:nvSpPr>
          <p:cNvPr id="20" name="Rectangle 19">
            <a:extLst>
              <a:ext uri="{FF2B5EF4-FFF2-40B4-BE49-F238E27FC236}">
                <a16:creationId xmlns:a16="http://schemas.microsoft.com/office/drawing/2014/main" id="{9000D756-6F29-45D5-86C3-17457B47804A}"/>
              </a:ext>
            </a:extLst>
          </p:cNvPr>
          <p:cNvSpPr/>
          <p:nvPr userDrawn="1"/>
        </p:nvSpPr>
        <p:spPr>
          <a:xfrm>
            <a:off x="0" y="352309"/>
            <a:ext cx="393192" cy="39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1">
            <a:extLst>
              <a:ext uri="{FF2B5EF4-FFF2-40B4-BE49-F238E27FC236}">
                <a16:creationId xmlns:a16="http://schemas.microsoft.com/office/drawing/2014/main" id="{E3147327-3B8F-4661-B995-17B63B5A591C}"/>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Tree>
    <p:extLst>
      <p:ext uri="{BB962C8B-B14F-4D97-AF65-F5344CB8AC3E}">
        <p14:creationId xmlns:p14="http://schemas.microsoft.com/office/powerpoint/2010/main" val="1508657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p bar section divider 2 of 3">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2FB1B787-E26A-445C-ABC2-DDEAA41F09C8}"/>
              </a:ext>
            </a:extLst>
          </p:cNvPr>
          <p:cNvSpPr/>
          <p:nvPr userDrawn="1"/>
        </p:nvSpPr>
        <p:spPr>
          <a:xfrm>
            <a:off x="240821" y="6284401"/>
            <a:ext cx="11710358" cy="90519"/>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9331CE3-1529-4203-BBCE-D8227E18CA54}"/>
              </a:ext>
            </a:extLst>
          </p:cNvPr>
          <p:cNvSpPr/>
          <p:nvPr userDrawn="1"/>
        </p:nvSpPr>
        <p:spPr>
          <a:xfrm flipV="1">
            <a:off x="240821" y="6426679"/>
            <a:ext cx="11710358" cy="370936"/>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BAE556D-C4E9-4C16-B903-6CD8D5472346}"/>
              </a:ext>
            </a:extLst>
          </p:cNvPr>
          <p:cNvSpPr txBox="1"/>
          <p:nvPr userDrawn="1"/>
        </p:nvSpPr>
        <p:spPr>
          <a:xfrm>
            <a:off x="83388" y="0"/>
            <a:ext cx="1280160" cy="274320"/>
          </a:xfrm>
          <a:prstGeom prst="roundRect">
            <a:avLst/>
          </a:prstGeom>
          <a:solidFill>
            <a:schemeClr val="bg1">
              <a:lumMod val="65000"/>
            </a:schemeClr>
          </a:solidFill>
        </p:spPr>
        <p:txBody>
          <a:bodyPr wrap="square" lIns="91440" tIns="0" rIns="91440" bIns="0" rtlCol="0" anchor="b">
            <a:noAutofit/>
          </a:bodyPr>
          <a:lstStyle/>
          <a:p>
            <a:endParaRPr lang="en-US" sz="1200" dirty="0">
              <a:solidFill>
                <a:schemeClr val="bg1"/>
              </a:solidFill>
            </a:endParaRPr>
          </a:p>
        </p:txBody>
      </p:sp>
      <p:sp>
        <p:nvSpPr>
          <p:cNvPr id="11" name="TextBox 10">
            <a:extLst>
              <a:ext uri="{FF2B5EF4-FFF2-40B4-BE49-F238E27FC236}">
                <a16:creationId xmlns:a16="http://schemas.microsoft.com/office/drawing/2014/main" id="{FEE391B1-CD6E-40A1-BD65-67796DE10924}"/>
              </a:ext>
            </a:extLst>
          </p:cNvPr>
          <p:cNvSpPr txBox="1"/>
          <p:nvPr userDrawn="1"/>
        </p:nvSpPr>
        <p:spPr>
          <a:xfrm>
            <a:off x="1413294" y="0"/>
            <a:ext cx="1280160" cy="274320"/>
          </a:xfrm>
          <a:prstGeom prst="roundRect">
            <a:avLst/>
          </a:prstGeom>
          <a:solidFill>
            <a:schemeClr val="tx2"/>
          </a:solidFill>
        </p:spPr>
        <p:txBody>
          <a:bodyPr wrap="square" lIns="91440" tIns="0" rIns="91440" bIns="0" rtlCol="0" anchor="b">
            <a:noAutofit/>
          </a:bodyPr>
          <a:lstStyle/>
          <a:p>
            <a:endParaRPr lang="en-US" sz="1200" dirty="0">
              <a:solidFill>
                <a:schemeClr val="bg1"/>
              </a:solidFill>
            </a:endParaRPr>
          </a:p>
        </p:txBody>
      </p:sp>
      <p:sp>
        <p:nvSpPr>
          <p:cNvPr id="12" name="TextBox 11">
            <a:extLst>
              <a:ext uri="{FF2B5EF4-FFF2-40B4-BE49-F238E27FC236}">
                <a16:creationId xmlns:a16="http://schemas.microsoft.com/office/drawing/2014/main" id="{3762B343-8026-445E-9774-5F46ECE6AAFA}"/>
              </a:ext>
            </a:extLst>
          </p:cNvPr>
          <p:cNvSpPr txBox="1"/>
          <p:nvPr userDrawn="1"/>
        </p:nvSpPr>
        <p:spPr>
          <a:xfrm>
            <a:off x="2743200" y="0"/>
            <a:ext cx="1280160" cy="274320"/>
          </a:xfrm>
          <a:prstGeom prst="roundRect">
            <a:avLst/>
          </a:prstGeom>
          <a:solidFill>
            <a:schemeClr val="bg1">
              <a:lumMod val="65000"/>
            </a:schemeClr>
          </a:solidFill>
        </p:spPr>
        <p:txBody>
          <a:bodyPr wrap="square" lIns="91440" tIns="0" rIns="91440" bIns="0" rtlCol="0" anchor="b">
            <a:noAutofit/>
          </a:bodyPr>
          <a:lstStyle/>
          <a:p>
            <a:endParaRPr lang="en-US" sz="1200" dirty="0">
              <a:solidFill>
                <a:schemeClr val="bg1"/>
              </a:solidFill>
            </a:endParaRPr>
          </a:p>
        </p:txBody>
      </p:sp>
      <p:sp>
        <p:nvSpPr>
          <p:cNvPr id="9" name="Rectangle 8">
            <a:extLst>
              <a:ext uri="{FF2B5EF4-FFF2-40B4-BE49-F238E27FC236}">
                <a16:creationId xmlns:a16="http://schemas.microsoft.com/office/drawing/2014/main" id="{36C9D112-46B0-418B-AD83-32E0FFE54EFE}"/>
              </a:ext>
            </a:extLst>
          </p:cNvPr>
          <p:cNvSpPr/>
          <p:nvPr userDrawn="1"/>
        </p:nvSpPr>
        <p:spPr>
          <a:xfrm>
            <a:off x="0" y="0"/>
            <a:ext cx="12192000" cy="66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ate Placeholder 6">
            <a:extLst>
              <a:ext uri="{FF2B5EF4-FFF2-40B4-BE49-F238E27FC236}">
                <a16:creationId xmlns:a16="http://schemas.microsoft.com/office/drawing/2014/main" id="{C07876CB-752F-4470-ADB5-F0110DD18E37}"/>
              </a:ext>
            </a:extLst>
          </p:cNvPr>
          <p:cNvSpPr>
            <a:spLocks noGrp="1"/>
          </p:cNvSpPr>
          <p:nvPr>
            <p:ph type="dt" sz="half" idx="10"/>
          </p:nvPr>
        </p:nvSpPr>
        <p:spPr>
          <a:xfrm>
            <a:off x="609600" y="6432490"/>
            <a:ext cx="10287000" cy="365125"/>
          </a:xfrm>
        </p:spPr>
        <p:txBody>
          <a:bodyPr/>
          <a:lstStyle>
            <a:lvl1pPr>
              <a:defRPr sz="1050"/>
            </a:lvl1pPr>
          </a:lstStyle>
          <a:p>
            <a:endParaRPr lang="en-US" dirty="0"/>
          </a:p>
        </p:txBody>
      </p:sp>
      <p:sp>
        <p:nvSpPr>
          <p:cNvPr id="17" name="Slide Number Placeholder 8">
            <a:extLst>
              <a:ext uri="{FF2B5EF4-FFF2-40B4-BE49-F238E27FC236}">
                <a16:creationId xmlns:a16="http://schemas.microsoft.com/office/drawing/2014/main" id="{BF17692E-BD46-4850-923E-0A6E750F2D9F}"/>
              </a:ext>
            </a:extLst>
          </p:cNvPr>
          <p:cNvSpPr>
            <a:spLocks noGrp="1"/>
          </p:cNvSpPr>
          <p:nvPr>
            <p:ph type="sldNum" sz="quarter" idx="12"/>
          </p:nvPr>
        </p:nvSpPr>
        <p:spPr>
          <a:xfrm>
            <a:off x="11201400" y="6432490"/>
            <a:ext cx="685800" cy="365125"/>
          </a:xfrm>
        </p:spPr>
        <p:txBody>
          <a:bodyPr/>
          <a:lstStyle>
            <a:lvl1pPr>
              <a:defRPr sz="1050"/>
            </a:lvl1pPr>
          </a:lstStyle>
          <a:p>
            <a:r>
              <a:rPr lang="en-US" dirty="0"/>
              <a:t>  </a:t>
            </a:r>
            <a:fld id="{9BA150B5-8DFC-458F-AD8B-0D6E73DD8F1E}" type="slidenum">
              <a:rPr lang="en-US" smtClean="0"/>
              <a:pPr/>
              <a:t>‹#›</a:t>
            </a:fld>
            <a:endParaRPr lang="en-US" dirty="0"/>
          </a:p>
        </p:txBody>
      </p:sp>
      <p:sp>
        <p:nvSpPr>
          <p:cNvPr id="21" name="Text Placeholder 20">
            <a:extLst>
              <a:ext uri="{FF2B5EF4-FFF2-40B4-BE49-F238E27FC236}">
                <a16:creationId xmlns:a16="http://schemas.microsoft.com/office/drawing/2014/main" id="{DE8A974B-29C2-46B1-A705-AE358880F6D8}"/>
              </a:ext>
            </a:extLst>
          </p:cNvPr>
          <p:cNvSpPr>
            <a:spLocks noGrp="1"/>
          </p:cNvSpPr>
          <p:nvPr>
            <p:ph type="body" sz="quarter" idx="13" hasCustomPrompt="1"/>
          </p:nvPr>
        </p:nvSpPr>
        <p:spPr>
          <a:xfrm>
            <a:off x="109842" y="17253"/>
            <a:ext cx="1176932" cy="231251"/>
          </a:xfrm>
        </p:spPr>
        <p:txBody>
          <a:bodyPr>
            <a:normAutofit/>
          </a:bodyPr>
          <a:lstStyle>
            <a:lvl1pPr marL="0" indent="0">
              <a:buNone/>
              <a:defRPr sz="1200">
                <a:solidFill>
                  <a:schemeClr val="bg1"/>
                </a:solidFill>
              </a:defRPr>
            </a:lvl1pPr>
          </a:lstStyle>
          <a:p>
            <a:pPr lvl="0"/>
            <a:r>
              <a:rPr lang="en-US" dirty="0"/>
              <a:t>Section 1</a:t>
            </a:r>
          </a:p>
        </p:txBody>
      </p:sp>
      <p:sp>
        <p:nvSpPr>
          <p:cNvPr id="22" name="Text Placeholder 20">
            <a:extLst>
              <a:ext uri="{FF2B5EF4-FFF2-40B4-BE49-F238E27FC236}">
                <a16:creationId xmlns:a16="http://schemas.microsoft.com/office/drawing/2014/main" id="{0FF189CC-FA7A-48DB-8B05-2C32BA65F1BC}"/>
              </a:ext>
            </a:extLst>
          </p:cNvPr>
          <p:cNvSpPr>
            <a:spLocks noGrp="1"/>
          </p:cNvSpPr>
          <p:nvPr>
            <p:ph type="body" sz="quarter" idx="14" hasCustomPrompt="1"/>
          </p:nvPr>
        </p:nvSpPr>
        <p:spPr>
          <a:xfrm>
            <a:off x="1463758" y="17253"/>
            <a:ext cx="1176932" cy="231251"/>
          </a:xfrm>
        </p:spPr>
        <p:txBody>
          <a:bodyPr>
            <a:normAutofit/>
          </a:bodyPr>
          <a:lstStyle>
            <a:lvl1pPr marL="0" indent="0">
              <a:buNone/>
              <a:defRPr sz="1200">
                <a:solidFill>
                  <a:schemeClr val="bg1"/>
                </a:solidFill>
              </a:defRPr>
            </a:lvl1pPr>
          </a:lstStyle>
          <a:p>
            <a:pPr lvl="0"/>
            <a:r>
              <a:rPr lang="en-US" dirty="0"/>
              <a:t>Section 2</a:t>
            </a:r>
          </a:p>
        </p:txBody>
      </p:sp>
      <p:sp>
        <p:nvSpPr>
          <p:cNvPr id="23" name="Text Placeholder 20">
            <a:extLst>
              <a:ext uri="{FF2B5EF4-FFF2-40B4-BE49-F238E27FC236}">
                <a16:creationId xmlns:a16="http://schemas.microsoft.com/office/drawing/2014/main" id="{04A1CF8A-2DD5-4D39-9BA3-4F8720D5EBF0}"/>
              </a:ext>
            </a:extLst>
          </p:cNvPr>
          <p:cNvSpPr>
            <a:spLocks noGrp="1"/>
          </p:cNvSpPr>
          <p:nvPr>
            <p:ph type="body" sz="quarter" idx="15" hasCustomPrompt="1"/>
          </p:nvPr>
        </p:nvSpPr>
        <p:spPr>
          <a:xfrm>
            <a:off x="2786188" y="17253"/>
            <a:ext cx="1176932" cy="231251"/>
          </a:xfrm>
        </p:spPr>
        <p:txBody>
          <a:bodyPr>
            <a:normAutofit/>
          </a:bodyPr>
          <a:lstStyle>
            <a:lvl1pPr marL="0" indent="0">
              <a:buNone/>
              <a:defRPr sz="1200">
                <a:solidFill>
                  <a:schemeClr val="bg1"/>
                </a:solidFill>
              </a:defRPr>
            </a:lvl1pPr>
          </a:lstStyle>
          <a:p>
            <a:pPr lvl="0"/>
            <a:r>
              <a:rPr lang="en-US" dirty="0"/>
              <a:t>Section 3</a:t>
            </a:r>
          </a:p>
        </p:txBody>
      </p:sp>
      <p:sp>
        <p:nvSpPr>
          <p:cNvPr id="20" name="Rectangle 19">
            <a:extLst>
              <a:ext uri="{FF2B5EF4-FFF2-40B4-BE49-F238E27FC236}">
                <a16:creationId xmlns:a16="http://schemas.microsoft.com/office/drawing/2014/main" id="{D37E86D1-1EFF-4BE7-9A85-FA292B0AAA2D}"/>
              </a:ext>
            </a:extLst>
          </p:cNvPr>
          <p:cNvSpPr/>
          <p:nvPr userDrawn="1"/>
        </p:nvSpPr>
        <p:spPr>
          <a:xfrm>
            <a:off x="0" y="352309"/>
            <a:ext cx="393192" cy="39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1">
            <a:extLst>
              <a:ext uri="{FF2B5EF4-FFF2-40B4-BE49-F238E27FC236}">
                <a16:creationId xmlns:a16="http://schemas.microsoft.com/office/drawing/2014/main" id="{BF3DD797-4F4D-4632-B506-19B2051EFBEB}"/>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Tree>
    <p:extLst>
      <p:ext uri="{BB962C8B-B14F-4D97-AF65-F5344CB8AC3E}">
        <p14:creationId xmlns:p14="http://schemas.microsoft.com/office/powerpoint/2010/main" val="923953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p bar section divider 3 of 3">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5C70BC88-CB12-44C4-916F-B1FE8C77DDB4}"/>
              </a:ext>
            </a:extLst>
          </p:cNvPr>
          <p:cNvSpPr/>
          <p:nvPr userDrawn="1"/>
        </p:nvSpPr>
        <p:spPr>
          <a:xfrm>
            <a:off x="240821" y="6284401"/>
            <a:ext cx="11710358" cy="90519"/>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4EEE421-7F58-4677-852F-0ADB6BFEB001}"/>
              </a:ext>
            </a:extLst>
          </p:cNvPr>
          <p:cNvSpPr/>
          <p:nvPr userDrawn="1"/>
        </p:nvSpPr>
        <p:spPr>
          <a:xfrm flipV="1">
            <a:off x="240821" y="6426679"/>
            <a:ext cx="11710358" cy="370936"/>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BAE556D-C4E9-4C16-B903-6CD8D5472346}"/>
              </a:ext>
            </a:extLst>
          </p:cNvPr>
          <p:cNvSpPr txBox="1"/>
          <p:nvPr userDrawn="1"/>
        </p:nvSpPr>
        <p:spPr>
          <a:xfrm>
            <a:off x="83388" y="0"/>
            <a:ext cx="1280160" cy="274320"/>
          </a:xfrm>
          <a:prstGeom prst="roundRect">
            <a:avLst/>
          </a:prstGeom>
          <a:solidFill>
            <a:schemeClr val="bg1">
              <a:lumMod val="65000"/>
            </a:schemeClr>
          </a:solidFill>
        </p:spPr>
        <p:txBody>
          <a:bodyPr wrap="square" lIns="91440" tIns="0" rIns="91440" bIns="0" rtlCol="0" anchor="b">
            <a:noAutofit/>
          </a:bodyPr>
          <a:lstStyle/>
          <a:p>
            <a:endParaRPr lang="en-US" sz="1200" dirty="0">
              <a:solidFill>
                <a:schemeClr val="bg1"/>
              </a:solidFill>
            </a:endParaRPr>
          </a:p>
        </p:txBody>
      </p:sp>
      <p:sp>
        <p:nvSpPr>
          <p:cNvPr id="11" name="TextBox 10">
            <a:extLst>
              <a:ext uri="{FF2B5EF4-FFF2-40B4-BE49-F238E27FC236}">
                <a16:creationId xmlns:a16="http://schemas.microsoft.com/office/drawing/2014/main" id="{FEE391B1-CD6E-40A1-BD65-67796DE10924}"/>
              </a:ext>
            </a:extLst>
          </p:cNvPr>
          <p:cNvSpPr txBox="1"/>
          <p:nvPr userDrawn="1"/>
        </p:nvSpPr>
        <p:spPr>
          <a:xfrm>
            <a:off x="1413294" y="0"/>
            <a:ext cx="1280160" cy="274320"/>
          </a:xfrm>
          <a:prstGeom prst="roundRect">
            <a:avLst/>
          </a:prstGeom>
          <a:solidFill>
            <a:schemeClr val="bg1">
              <a:lumMod val="65000"/>
            </a:schemeClr>
          </a:solidFill>
        </p:spPr>
        <p:txBody>
          <a:bodyPr wrap="square" lIns="91440" tIns="0" rIns="91440" bIns="0" rtlCol="0" anchor="b">
            <a:noAutofit/>
          </a:bodyPr>
          <a:lstStyle/>
          <a:p>
            <a:endParaRPr lang="en-US" sz="1200" dirty="0">
              <a:solidFill>
                <a:schemeClr val="bg1"/>
              </a:solidFill>
            </a:endParaRPr>
          </a:p>
        </p:txBody>
      </p:sp>
      <p:sp>
        <p:nvSpPr>
          <p:cNvPr id="12" name="TextBox 11">
            <a:extLst>
              <a:ext uri="{FF2B5EF4-FFF2-40B4-BE49-F238E27FC236}">
                <a16:creationId xmlns:a16="http://schemas.microsoft.com/office/drawing/2014/main" id="{3762B343-8026-445E-9774-5F46ECE6AAFA}"/>
              </a:ext>
            </a:extLst>
          </p:cNvPr>
          <p:cNvSpPr txBox="1"/>
          <p:nvPr userDrawn="1"/>
        </p:nvSpPr>
        <p:spPr>
          <a:xfrm>
            <a:off x="2743200" y="0"/>
            <a:ext cx="1280160" cy="274320"/>
          </a:xfrm>
          <a:prstGeom prst="roundRect">
            <a:avLst/>
          </a:prstGeom>
          <a:solidFill>
            <a:schemeClr val="tx2"/>
          </a:solidFill>
        </p:spPr>
        <p:txBody>
          <a:bodyPr wrap="square" lIns="91440" tIns="0" rIns="91440" bIns="0" rtlCol="0" anchor="b">
            <a:noAutofit/>
          </a:bodyPr>
          <a:lstStyle/>
          <a:p>
            <a:endParaRPr lang="en-US" sz="1200" dirty="0">
              <a:solidFill>
                <a:schemeClr val="bg1"/>
              </a:solidFill>
            </a:endParaRPr>
          </a:p>
        </p:txBody>
      </p:sp>
      <p:sp>
        <p:nvSpPr>
          <p:cNvPr id="9" name="Rectangle 8">
            <a:extLst>
              <a:ext uri="{FF2B5EF4-FFF2-40B4-BE49-F238E27FC236}">
                <a16:creationId xmlns:a16="http://schemas.microsoft.com/office/drawing/2014/main" id="{36C9D112-46B0-418B-AD83-32E0FFE54EFE}"/>
              </a:ext>
            </a:extLst>
          </p:cNvPr>
          <p:cNvSpPr/>
          <p:nvPr userDrawn="1"/>
        </p:nvSpPr>
        <p:spPr>
          <a:xfrm>
            <a:off x="0" y="0"/>
            <a:ext cx="12192000" cy="66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ate Placeholder 6">
            <a:extLst>
              <a:ext uri="{FF2B5EF4-FFF2-40B4-BE49-F238E27FC236}">
                <a16:creationId xmlns:a16="http://schemas.microsoft.com/office/drawing/2014/main" id="{C07876CB-752F-4470-ADB5-F0110DD18E37}"/>
              </a:ext>
            </a:extLst>
          </p:cNvPr>
          <p:cNvSpPr>
            <a:spLocks noGrp="1"/>
          </p:cNvSpPr>
          <p:nvPr>
            <p:ph type="dt" sz="half" idx="10"/>
          </p:nvPr>
        </p:nvSpPr>
        <p:spPr>
          <a:xfrm>
            <a:off x="609600" y="6432490"/>
            <a:ext cx="10287000" cy="365125"/>
          </a:xfrm>
        </p:spPr>
        <p:txBody>
          <a:bodyPr/>
          <a:lstStyle>
            <a:lvl1pPr>
              <a:defRPr sz="1050"/>
            </a:lvl1pPr>
          </a:lstStyle>
          <a:p>
            <a:endParaRPr lang="en-US" dirty="0"/>
          </a:p>
        </p:txBody>
      </p:sp>
      <p:sp>
        <p:nvSpPr>
          <p:cNvPr id="17" name="Slide Number Placeholder 8">
            <a:extLst>
              <a:ext uri="{FF2B5EF4-FFF2-40B4-BE49-F238E27FC236}">
                <a16:creationId xmlns:a16="http://schemas.microsoft.com/office/drawing/2014/main" id="{BF17692E-BD46-4850-923E-0A6E750F2D9F}"/>
              </a:ext>
            </a:extLst>
          </p:cNvPr>
          <p:cNvSpPr>
            <a:spLocks noGrp="1"/>
          </p:cNvSpPr>
          <p:nvPr>
            <p:ph type="sldNum" sz="quarter" idx="12"/>
          </p:nvPr>
        </p:nvSpPr>
        <p:spPr>
          <a:xfrm>
            <a:off x="11201400" y="6432490"/>
            <a:ext cx="685800" cy="365125"/>
          </a:xfrm>
        </p:spPr>
        <p:txBody>
          <a:bodyPr/>
          <a:lstStyle>
            <a:lvl1pPr>
              <a:defRPr sz="1050"/>
            </a:lvl1pPr>
          </a:lstStyle>
          <a:p>
            <a:r>
              <a:rPr lang="en-US" dirty="0"/>
              <a:t>  </a:t>
            </a:r>
            <a:fld id="{9BA150B5-8DFC-458F-AD8B-0D6E73DD8F1E}" type="slidenum">
              <a:rPr lang="en-US" smtClean="0"/>
              <a:pPr/>
              <a:t>‹#›</a:t>
            </a:fld>
            <a:endParaRPr lang="en-US" dirty="0"/>
          </a:p>
        </p:txBody>
      </p:sp>
      <p:sp>
        <p:nvSpPr>
          <p:cNvPr id="21" name="Text Placeholder 20">
            <a:extLst>
              <a:ext uri="{FF2B5EF4-FFF2-40B4-BE49-F238E27FC236}">
                <a16:creationId xmlns:a16="http://schemas.microsoft.com/office/drawing/2014/main" id="{DE8A974B-29C2-46B1-A705-AE358880F6D8}"/>
              </a:ext>
            </a:extLst>
          </p:cNvPr>
          <p:cNvSpPr>
            <a:spLocks noGrp="1"/>
          </p:cNvSpPr>
          <p:nvPr>
            <p:ph type="body" sz="quarter" idx="13" hasCustomPrompt="1"/>
          </p:nvPr>
        </p:nvSpPr>
        <p:spPr>
          <a:xfrm>
            <a:off x="109842" y="17253"/>
            <a:ext cx="1176932" cy="231251"/>
          </a:xfrm>
        </p:spPr>
        <p:txBody>
          <a:bodyPr>
            <a:normAutofit/>
          </a:bodyPr>
          <a:lstStyle>
            <a:lvl1pPr marL="0" indent="0">
              <a:buNone/>
              <a:defRPr sz="1200">
                <a:solidFill>
                  <a:schemeClr val="bg1"/>
                </a:solidFill>
              </a:defRPr>
            </a:lvl1pPr>
          </a:lstStyle>
          <a:p>
            <a:pPr lvl="0"/>
            <a:r>
              <a:rPr lang="en-US" dirty="0"/>
              <a:t>Section 1</a:t>
            </a:r>
          </a:p>
        </p:txBody>
      </p:sp>
      <p:sp>
        <p:nvSpPr>
          <p:cNvPr id="22" name="Text Placeholder 20">
            <a:extLst>
              <a:ext uri="{FF2B5EF4-FFF2-40B4-BE49-F238E27FC236}">
                <a16:creationId xmlns:a16="http://schemas.microsoft.com/office/drawing/2014/main" id="{0FF189CC-FA7A-48DB-8B05-2C32BA65F1BC}"/>
              </a:ext>
            </a:extLst>
          </p:cNvPr>
          <p:cNvSpPr>
            <a:spLocks noGrp="1"/>
          </p:cNvSpPr>
          <p:nvPr>
            <p:ph type="body" sz="quarter" idx="14" hasCustomPrompt="1"/>
          </p:nvPr>
        </p:nvSpPr>
        <p:spPr>
          <a:xfrm>
            <a:off x="1463758" y="17253"/>
            <a:ext cx="1176932" cy="231251"/>
          </a:xfrm>
        </p:spPr>
        <p:txBody>
          <a:bodyPr>
            <a:normAutofit/>
          </a:bodyPr>
          <a:lstStyle>
            <a:lvl1pPr marL="0" indent="0">
              <a:buNone/>
              <a:defRPr sz="1200">
                <a:solidFill>
                  <a:schemeClr val="bg1"/>
                </a:solidFill>
              </a:defRPr>
            </a:lvl1pPr>
          </a:lstStyle>
          <a:p>
            <a:pPr lvl="0"/>
            <a:r>
              <a:rPr lang="en-US" dirty="0"/>
              <a:t>Section 2</a:t>
            </a:r>
          </a:p>
        </p:txBody>
      </p:sp>
      <p:sp>
        <p:nvSpPr>
          <p:cNvPr id="23" name="Text Placeholder 20">
            <a:extLst>
              <a:ext uri="{FF2B5EF4-FFF2-40B4-BE49-F238E27FC236}">
                <a16:creationId xmlns:a16="http://schemas.microsoft.com/office/drawing/2014/main" id="{04A1CF8A-2DD5-4D39-9BA3-4F8720D5EBF0}"/>
              </a:ext>
            </a:extLst>
          </p:cNvPr>
          <p:cNvSpPr>
            <a:spLocks noGrp="1"/>
          </p:cNvSpPr>
          <p:nvPr>
            <p:ph type="body" sz="quarter" idx="15" hasCustomPrompt="1"/>
          </p:nvPr>
        </p:nvSpPr>
        <p:spPr>
          <a:xfrm>
            <a:off x="2786188" y="17253"/>
            <a:ext cx="1176932" cy="231251"/>
          </a:xfrm>
        </p:spPr>
        <p:txBody>
          <a:bodyPr>
            <a:normAutofit/>
          </a:bodyPr>
          <a:lstStyle>
            <a:lvl1pPr marL="0" indent="0">
              <a:buNone/>
              <a:defRPr sz="1200">
                <a:solidFill>
                  <a:schemeClr val="bg1"/>
                </a:solidFill>
              </a:defRPr>
            </a:lvl1pPr>
          </a:lstStyle>
          <a:p>
            <a:pPr lvl="0"/>
            <a:r>
              <a:rPr lang="en-US" dirty="0"/>
              <a:t>Section 3</a:t>
            </a:r>
          </a:p>
        </p:txBody>
      </p:sp>
      <p:sp>
        <p:nvSpPr>
          <p:cNvPr id="20" name="Rectangle 19">
            <a:extLst>
              <a:ext uri="{FF2B5EF4-FFF2-40B4-BE49-F238E27FC236}">
                <a16:creationId xmlns:a16="http://schemas.microsoft.com/office/drawing/2014/main" id="{0275E71E-D1A6-4391-9AEF-4FCB4663A4B2}"/>
              </a:ext>
            </a:extLst>
          </p:cNvPr>
          <p:cNvSpPr/>
          <p:nvPr userDrawn="1"/>
        </p:nvSpPr>
        <p:spPr>
          <a:xfrm>
            <a:off x="0" y="352309"/>
            <a:ext cx="393192" cy="39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1">
            <a:extLst>
              <a:ext uri="{FF2B5EF4-FFF2-40B4-BE49-F238E27FC236}">
                <a16:creationId xmlns:a16="http://schemas.microsoft.com/office/drawing/2014/main" id="{93E1B806-994F-43A6-AAD2-D84087BC6E9D}"/>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Tree>
    <p:extLst>
      <p:ext uri="{BB962C8B-B14F-4D97-AF65-F5344CB8AC3E}">
        <p14:creationId xmlns:p14="http://schemas.microsoft.com/office/powerpoint/2010/main" val="295704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 Short Title">
    <p:bg>
      <p:bgRef idx="1001">
        <a:schemeClr val="bg2"/>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C61C9EC-4FC7-4BE2-A9CF-94B55115C77B}"/>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ED51AABF-8337-40CD-B11B-CB3D45F9910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EFBFFE3-E15D-403D-A700-C969EA5DA2CE}"/>
              </a:ext>
            </a:extLst>
          </p:cNvPr>
          <p:cNvSpPr>
            <a:spLocks noGrp="1"/>
          </p:cNvSpPr>
          <p:nvPr>
            <p:ph type="sldNum" sz="quarter" idx="12"/>
          </p:nvPr>
        </p:nvSpPr>
        <p:spPr/>
        <p:txBody>
          <a:bodyPr/>
          <a:lstStyle/>
          <a:p>
            <a:fld id="{9BA150B5-8DFC-458F-AD8B-0D6E73DD8F1E}" type="slidenum">
              <a:rPr lang="en-US" smtClean="0"/>
              <a:t>‹#›</a:t>
            </a:fld>
            <a:endParaRPr lang="en-US" dirty="0"/>
          </a:p>
        </p:txBody>
      </p:sp>
      <p:sp>
        <p:nvSpPr>
          <p:cNvPr id="11" name="Picture Placeholder 10">
            <a:extLst>
              <a:ext uri="{FF2B5EF4-FFF2-40B4-BE49-F238E27FC236}">
                <a16:creationId xmlns:a16="http://schemas.microsoft.com/office/drawing/2014/main" id="{80CE0342-8066-4AFE-91AB-5E15637D8E8E}"/>
              </a:ext>
            </a:extLst>
          </p:cNvPr>
          <p:cNvSpPr>
            <a:spLocks noGrp="1"/>
          </p:cNvSpPr>
          <p:nvPr>
            <p:ph type="pic" sz="quarter" idx="13"/>
          </p:nvPr>
        </p:nvSpPr>
        <p:spPr>
          <a:xfrm>
            <a:off x="0" y="0"/>
            <a:ext cx="12192000" cy="5181600"/>
          </a:xfrm>
          <a:solidFill>
            <a:schemeClr val="bg1">
              <a:lumMod val="85000"/>
            </a:schemeClr>
          </a:solidFill>
        </p:spPr>
        <p:txBody>
          <a:bodyPr/>
          <a:lstStyle/>
          <a:p>
            <a:r>
              <a:rPr lang="en-US"/>
              <a:t>Click icon to add picture</a:t>
            </a:r>
            <a:endParaRPr lang="en-US" dirty="0"/>
          </a:p>
        </p:txBody>
      </p:sp>
      <p:sp>
        <p:nvSpPr>
          <p:cNvPr id="13" name="Text Placeholder 12">
            <a:extLst>
              <a:ext uri="{FF2B5EF4-FFF2-40B4-BE49-F238E27FC236}">
                <a16:creationId xmlns:a16="http://schemas.microsoft.com/office/drawing/2014/main" id="{77709A7C-0E42-4A70-A328-6BE723878979}"/>
              </a:ext>
            </a:extLst>
          </p:cNvPr>
          <p:cNvSpPr>
            <a:spLocks noGrp="1"/>
          </p:cNvSpPr>
          <p:nvPr>
            <p:ph type="body" sz="quarter" idx="14" hasCustomPrompt="1"/>
          </p:nvPr>
        </p:nvSpPr>
        <p:spPr>
          <a:xfrm>
            <a:off x="0" y="5181600"/>
            <a:ext cx="12192000" cy="1676400"/>
          </a:xfrm>
          <a:solidFill>
            <a:schemeClr val="tx2"/>
          </a:solidFill>
        </p:spPr>
        <p:txBody>
          <a:bodyPr>
            <a:normAutofit/>
          </a:bodyPr>
          <a:lstStyle>
            <a:lvl1pPr marL="0" indent="0">
              <a:buNone/>
              <a:defRPr b="0" i="1">
                <a:solidFill>
                  <a:schemeClr val="bg1"/>
                </a:solidFill>
              </a:defRPr>
            </a:lvl1pPr>
            <a:lvl2pPr marL="457200" indent="0">
              <a:buNone/>
              <a:defRPr sz="3200" i="1">
                <a:solidFill>
                  <a:schemeClr val="bg1"/>
                </a:solidFill>
              </a:defRPr>
            </a:lvl2pPr>
          </a:lstStyle>
          <a:p>
            <a:pPr lvl="1"/>
            <a:r>
              <a:rPr lang="en-US" dirty="0"/>
              <a:t>[Quote]</a:t>
            </a:r>
          </a:p>
        </p:txBody>
      </p:sp>
    </p:spTree>
    <p:extLst>
      <p:ext uri="{BB962C8B-B14F-4D97-AF65-F5344CB8AC3E}">
        <p14:creationId xmlns:p14="http://schemas.microsoft.com/office/powerpoint/2010/main" val="266390883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tandar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9211DC2-32E7-D74E-B962-15033508F9B7}"/>
              </a:ext>
            </a:extLst>
          </p:cNvPr>
          <p:cNvSpPr/>
          <p:nvPr userDrawn="1"/>
        </p:nvSpPr>
        <p:spPr>
          <a:xfrm>
            <a:off x="0" y="0"/>
            <a:ext cx="12192000" cy="814551"/>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242C0EA1-68AA-4045-A72F-E3ED6B27CA8E}"/>
              </a:ext>
            </a:extLst>
          </p:cNvPr>
          <p:cNvSpPr>
            <a:spLocks noGrp="1"/>
          </p:cNvSpPr>
          <p:nvPr>
            <p:ph type="body" sz="quarter" idx="10" hasCustomPrompt="1"/>
          </p:nvPr>
        </p:nvSpPr>
        <p:spPr>
          <a:xfrm>
            <a:off x="839788" y="1960222"/>
            <a:ext cx="9337675" cy="2217358"/>
          </a:xfrm>
          <a:prstGeom prst="rect">
            <a:avLst/>
          </a:prstGeom>
        </p:spPr>
        <p:txBody>
          <a:bodyPr/>
          <a:lstStyle>
            <a:lvl1pPr>
              <a:defRPr/>
            </a:lvl1pPr>
            <a:lvl2pPr>
              <a:defRPr/>
            </a:lvl2pPr>
            <a:lvl3pPr>
              <a:defRPr/>
            </a:lvl3pPr>
          </a:lstStyle>
          <a:p>
            <a:r>
              <a:rPr lang="en-US" dirty="0">
                <a:latin typeface="Open Sans" charset="0"/>
                <a:ea typeface="Open Sans" charset="0"/>
                <a:cs typeface="Open Sans" charset="0"/>
              </a:rPr>
              <a:t>Lorem ipsum dolor sit </a:t>
            </a:r>
            <a:r>
              <a:rPr lang="en-US" dirty="0" err="1">
                <a:latin typeface="Open Sans" charset="0"/>
                <a:ea typeface="Open Sans" charset="0"/>
                <a:cs typeface="Open Sans" charset="0"/>
              </a:rPr>
              <a:t>amet</a:t>
            </a:r>
            <a:r>
              <a:rPr lang="en-US" dirty="0">
                <a:latin typeface="Open Sans" charset="0"/>
                <a:ea typeface="Open Sans" charset="0"/>
                <a:cs typeface="Open Sans" charset="0"/>
              </a:rPr>
              <a:t>, ex </a:t>
            </a:r>
            <a:r>
              <a:rPr lang="en-US" dirty="0" err="1">
                <a:latin typeface="Open Sans" charset="0"/>
                <a:ea typeface="Open Sans" charset="0"/>
                <a:cs typeface="Open Sans" charset="0"/>
              </a:rPr>
              <a:t>sed</a:t>
            </a:r>
            <a:r>
              <a:rPr lang="en-US" dirty="0">
                <a:latin typeface="Open Sans" charset="0"/>
                <a:ea typeface="Open Sans" charset="0"/>
                <a:cs typeface="Open Sans" charset="0"/>
              </a:rPr>
              <a:t> </a:t>
            </a:r>
            <a:r>
              <a:rPr lang="en-US" dirty="0" err="1">
                <a:latin typeface="Open Sans" charset="0"/>
                <a:ea typeface="Open Sans" charset="0"/>
                <a:cs typeface="Open Sans" charset="0"/>
              </a:rPr>
              <a:t>autem</a:t>
            </a:r>
            <a:r>
              <a:rPr lang="en-US" dirty="0">
                <a:latin typeface="Open Sans" charset="0"/>
                <a:ea typeface="Open Sans" charset="0"/>
                <a:cs typeface="Open Sans" charset="0"/>
              </a:rPr>
              <a:t> lorem, </a:t>
            </a:r>
            <a:r>
              <a:rPr lang="en-US" dirty="0" err="1">
                <a:latin typeface="Open Sans" charset="0"/>
                <a:ea typeface="Open Sans" charset="0"/>
                <a:cs typeface="Open Sans" charset="0"/>
              </a:rPr>
              <a:t>est</a:t>
            </a:r>
            <a:r>
              <a:rPr lang="en-US" dirty="0">
                <a:latin typeface="Open Sans" charset="0"/>
                <a:ea typeface="Open Sans" charset="0"/>
                <a:cs typeface="Open Sans" charset="0"/>
              </a:rPr>
              <a:t> </a:t>
            </a:r>
            <a:r>
              <a:rPr lang="en-US" dirty="0" err="1">
                <a:latin typeface="Open Sans" charset="0"/>
                <a:ea typeface="Open Sans" charset="0"/>
                <a:cs typeface="Open Sans" charset="0"/>
              </a:rPr>
              <a:t>summo</a:t>
            </a:r>
            <a:r>
              <a:rPr lang="en-US" dirty="0">
                <a:latin typeface="Open Sans" charset="0"/>
                <a:ea typeface="Open Sans" charset="0"/>
                <a:cs typeface="Open Sans" charset="0"/>
              </a:rPr>
              <a:t> </a:t>
            </a:r>
            <a:r>
              <a:rPr lang="en-US" dirty="0" err="1">
                <a:latin typeface="Open Sans" charset="0"/>
                <a:ea typeface="Open Sans" charset="0"/>
                <a:cs typeface="Open Sans" charset="0"/>
              </a:rPr>
              <a:t>nemore</a:t>
            </a:r>
            <a:r>
              <a:rPr lang="en-US" dirty="0">
                <a:latin typeface="Open Sans" charset="0"/>
                <a:ea typeface="Open Sans" charset="0"/>
                <a:cs typeface="Open Sans" charset="0"/>
              </a:rPr>
              <a:t> minimum ex.</a:t>
            </a:r>
          </a:p>
          <a:p>
            <a:pPr lvl="1"/>
            <a:r>
              <a:rPr lang="en-US" dirty="0">
                <a:latin typeface="Open Sans" charset="0"/>
                <a:ea typeface="Open Sans" charset="0"/>
                <a:cs typeface="Open Sans" charset="0"/>
              </a:rPr>
              <a:t>Lorem ipsum dolor sit </a:t>
            </a:r>
            <a:r>
              <a:rPr lang="en-US" dirty="0" err="1">
                <a:latin typeface="Open Sans" charset="0"/>
                <a:ea typeface="Open Sans" charset="0"/>
                <a:cs typeface="Open Sans" charset="0"/>
              </a:rPr>
              <a:t>amet</a:t>
            </a:r>
            <a:r>
              <a:rPr lang="en-US" dirty="0">
                <a:latin typeface="Open Sans" charset="0"/>
                <a:ea typeface="Open Sans" charset="0"/>
                <a:cs typeface="Open Sans" charset="0"/>
              </a:rPr>
              <a:t>, </a:t>
            </a:r>
            <a:r>
              <a:rPr lang="en-US" dirty="0" err="1">
                <a:latin typeface="Open Sans" charset="0"/>
                <a:ea typeface="Open Sans" charset="0"/>
                <a:cs typeface="Open Sans" charset="0"/>
              </a:rPr>
              <a:t>utinam</a:t>
            </a:r>
            <a:r>
              <a:rPr lang="en-US" dirty="0">
                <a:latin typeface="Open Sans" charset="0"/>
                <a:ea typeface="Open Sans" charset="0"/>
                <a:cs typeface="Open Sans" charset="0"/>
              </a:rPr>
              <a:t> consul </a:t>
            </a:r>
            <a:r>
              <a:rPr lang="en-US" dirty="0" err="1">
                <a:latin typeface="Open Sans" charset="0"/>
                <a:ea typeface="Open Sans" charset="0"/>
                <a:cs typeface="Open Sans" charset="0"/>
              </a:rPr>
              <a:t>doctus</a:t>
            </a:r>
            <a:r>
              <a:rPr lang="en-US" dirty="0">
                <a:latin typeface="Open Sans" charset="0"/>
                <a:ea typeface="Open Sans" charset="0"/>
                <a:cs typeface="Open Sans" charset="0"/>
              </a:rPr>
              <a:t> </a:t>
            </a:r>
            <a:r>
              <a:rPr lang="en-US" dirty="0" err="1">
                <a:latin typeface="Open Sans" charset="0"/>
                <a:ea typeface="Open Sans" charset="0"/>
                <a:cs typeface="Open Sans" charset="0"/>
              </a:rPr>
              <a:t>vel</a:t>
            </a:r>
            <a:r>
              <a:rPr lang="en-US" dirty="0">
                <a:latin typeface="Open Sans" charset="0"/>
                <a:ea typeface="Open Sans" charset="0"/>
                <a:cs typeface="Open Sans" charset="0"/>
              </a:rPr>
              <a:t> cu.</a:t>
            </a:r>
          </a:p>
          <a:p>
            <a:pPr lvl="2"/>
            <a:r>
              <a:rPr lang="en-US" sz="2200" dirty="0">
                <a:latin typeface="Open Sans" charset="0"/>
                <a:ea typeface="Open Sans" charset="0"/>
                <a:cs typeface="Open Sans" charset="0"/>
              </a:rPr>
              <a:t>Lorem ipsum dolor sit </a:t>
            </a:r>
            <a:r>
              <a:rPr lang="en-US" sz="2200" dirty="0" err="1">
                <a:latin typeface="Open Sans" charset="0"/>
                <a:ea typeface="Open Sans" charset="0"/>
                <a:cs typeface="Open Sans" charset="0"/>
              </a:rPr>
              <a:t>amet</a:t>
            </a:r>
            <a:r>
              <a:rPr lang="en-US" sz="2200" dirty="0">
                <a:latin typeface="Open Sans" charset="0"/>
                <a:ea typeface="Open Sans" charset="0"/>
                <a:cs typeface="Open Sans" charset="0"/>
              </a:rPr>
              <a:t>, </a:t>
            </a:r>
            <a:r>
              <a:rPr lang="en-US" sz="2200" dirty="0" err="1">
                <a:latin typeface="Open Sans" charset="0"/>
                <a:ea typeface="Open Sans" charset="0"/>
                <a:cs typeface="Open Sans" charset="0"/>
              </a:rPr>
              <a:t>nec</a:t>
            </a:r>
            <a:r>
              <a:rPr lang="en-US" sz="2200" dirty="0">
                <a:latin typeface="Open Sans" charset="0"/>
                <a:ea typeface="Open Sans" charset="0"/>
                <a:cs typeface="Open Sans" charset="0"/>
              </a:rPr>
              <a:t> </a:t>
            </a:r>
            <a:r>
              <a:rPr lang="en-US" sz="2200" dirty="0" err="1">
                <a:latin typeface="Open Sans" charset="0"/>
                <a:ea typeface="Open Sans" charset="0"/>
                <a:cs typeface="Open Sans" charset="0"/>
              </a:rPr>
              <a:t>ea</a:t>
            </a:r>
            <a:r>
              <a:rPr lang="en-US" sz="2200" dirty="0">
                <a:latin typeface="Open Sans" charset="0"/>
                <a:ea typeface="Open Sans" charset="0"/>
                <a:cs typeface="Open Sans" charset="0"/>
              </a:rPr>
              <a:t> tale </a:t>
            </a:r>
            <a:r>
              <a:rPr lang="en-US" sz="2200" dirty="0" err="1">
                <a:latin typeface="Open Sans" charset="0"/>
                <a:ea typeface="Open Sans" charset="0"/>
                <a:cs typeface="Open Sans" charset="0"/>
              </a:rPr>
              <a:t>ubique</a:t>
            </a:r>
            <a:r>
              <a:rPr lang="en-US" sz="2200" dirty="0">
                <a:latin typeface="Open Sans" charset="0"/>
                <a:ea typeface="Open Sans" charset="0"/>
                <a:cs typeface="Open Sans" charset="0"/>
              </a:rPr>
              <a:t> </a:t>
            </a:r>
            <a:r>
              <a:rPr lang="en-US" sz="2200" dirty="0" err="1">
                <a:latin typeface="Open Sans" charset="0"/>
                <a:ea typeface="Open Sans" charset="0"/>
                <a:cs typeface="Open Sans" charset="0"/>
              </a:rPr>
              <a:t>erroribus</a:t>
            </a:r>
            <a:r>
              <a:rPr lang="en-US" sz="2200" dirty="0">
                <a:latin typeface="Open Sans" charset="0"/>
                <a:ea typeface="Open Sans" charset="0"/>
                <a:cs typeface="Open Sans" charset="0"/>
              </a:rPr>
              <a:t>. Commune </a:t>
            </a:r>
            <a:r>
              <a:rPr lang="en-US" sz="2200" dirty="0" err="1">
                <a:latin typeface="Open Sans" charset="0"/>
                <a:ea typeface="Open Sans" charset="0"/>
                <a:cs typeface="Open Sans" charset="0"/>
              </a:rPr>
              <a:t>eligendi</a:t>
            </a:r>
            <a:r>
              <a:rPr lang="en-US" sz="2200" dirty="0">
                <a:latin typeface="Open Sans" charset="0"/>
                <a:ea typeface="Open Sans" charset="0"/>
                <a:cs typeface="Open Sans" charset="0"/>
              </a:rPr>
              <a:t> </a:t>
            </a:r>
            <a:r>
              <a:rPr lang="en-US" sz="2200" dirty="0" err="1">
                <a:latin typeface="Open Sans" charset="0"/>
                <a:ea typeface="Open Sans" charset="0"/>
                <a:cs typeface="Open Sans" charset="0"/>
              </a:rPr>
              <a:t>verterem</a:t>
            </a:r>
            <a:r>
              <a:rPr lang="en-US" sz="2200" dirty="0">
                <a:latin typeface="Open Sans" charset="0"/>
                <a:ea typeface="Open Sans" charset="0"/>
                <a:cs typeface="Open Sans" charset="0"/>
              </a:rPr>
              <a:t> has cu. Mei cu </a:t>
            </a:r>
            <a:r>
              <a:rPr lang="en-US" sz="2200" dirty="0" err="1">
                <a:latin typeface="Open Sans" charset="0"/>
                <a:ea typeface="Open Sans" charset="0"/>
                <a:cs typeface="Open Sans" charset="0"/>
              </a:rPr>
              <a:t>ferri</a:t>
            </a:r>
            <a:r>
              <a:rPr lang="en-US" sz="2200" dirty="0">
                <a:latin typeface="Open Sans" charset="0"/>
                <a:ea typeface="Open Sans" charset="0"/>
                <a:cs typeface="Open Sans" charset="0"/>
              </a:rPr>
              <a:t> </a:t>
            </a:r>
            <a:r>
              <a:rPr lang="en-US" sz="2200" dirty="0" err="1">
                <a:latin typeface="Open Sans" charset="0"/>
                <a:ea typeface="Open Sans" charset="0"/>
                <a:cs typeface="Open Sans" charset="0"/>
              </a:rPr>
              <a:t>graeco</a:t>
            </a:r>
            <a:r>
              <a:rPr lang="en-US" sz="2200" dirty="0">
                <a:latin typeface="Open Sans" charset="0"/>
                <a:ea typeface="Open Sans" charset="0"/>
                <a:cs typeface="Open Sans" charset="0"/>
              </a:rPr>
              <a:t> </a:t>
            </a:r>
            <a:r>
              <a:rPr lang="en-US" sz="2200" dirty="0" err="1">
                <a:latin typeface="Open Sans" charset="0"/>
                <a:ea typeface="Open Sans" charset="0"/>
                <a:cs typeface="Open Sans" charset="0"/>
              </a:rPr>
              <a:t>assentior</a:t>
            </a:r>
            <a:r>
              <a:rPr lang="en-US" sz="2200" dirty="0">
                <a:latin typeface="Open Sans" charset="0"/>
                <a:ea typeface="Open Sans" charset="0"/>
                <a:cs typeface="Open Sans" charset="0"/>
              </a:rPr>
              <a:t>. </a:t>
            </a:r>
          </a:p>
        </p:txBody>
      </p:sp>
      <p:sp>
        <p:nvSpPr>
          <p:cNvPr id="14" name="Content Placeholder 13">
            <a:extLst>
              <a:ext uri="{FF2B5EF4-FFF2-40B4-BE49-F238E27FC236}">
                <a16:creationId xmlns:a16="http://schemas.microsoft.com/office/drawing/2014/main" id="{C9D4B558-67DC-AE43-B473-17A895291CD0}"/>
              </a:ext>
            </a:extLst>
          </p:cNvPr>
          <p:cNvSpPr>
            <a:spLocks noGrp="1"/>
          </p:cNvSpPr>
          <p:nvPr>
            <p:ph sz="quarter" idx="12" hasCustomPrompt="1"/>
          </p:nvPr>
        </p:nvSpPr>
        <p:spPr>
          <a:xfrm>
            <a:off x="839788" y="1370291"/>
            <a:ext cx="4946017" cy="45243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a:buNone/>
              <a:tabLst/>
              <a:defRPr sz="2800" b="1" i="0">
                <a:solidFill>
                  <a:schemeClr val="accent1"/>
                </a:solidFill>
                <a:latin typeface="Raleway" panose="020B0003030101060003" pitchFamily="34" charset="0"/>
              </a:defRPr>
            </a:lvl1pPr>
          </a:lstStyle>
          <a:p>
            <a:pPr lvl="0"/>
            <a:r>
              <a:rPr lang="da" dirty="0"/>
              <a:t>Lorem ipsum dolor sit ame</a:t>
            </a:r>
          </a:p>
        </p:txBody>
      </p:sp>
      <p:sp>
        <p:nvSpPr>
          <p:cNvPr id="16" name="Content Placeholder 13">
            <a:extLst>
              <a:ext uri="{FF2B5EF4-FFF2-40B4-BE49-F238E27FC236}">
                <a16:creationId xmlns:a16="http://schemas.microsoft.com/office/drawing/2014/main" id="{B96BC85B-B3F0-A14A-B5BE-EED1B693AE84}"/>
              </a:ext>
            </a:extLst>
          </p:cNvPr>
          <p:cNvSpPr>
            <a:spLocks noGrp="1"/>
          </p:cNvSpPr>
          <p:nvPr>
            <p:ph sz="quarter" idx="13" hasCustomPrompt="1"/>
          </p:nvPr>
        </p:nvSpPr>
        <p:spPr>
          <a:xfrm>
            <a:off x="167081" y="188459"/>
            <a:ext cx="11890052" cy="45243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a:buNone/>
              <a:tabLst/>
              <a:defRPr sz="3000" b="1" i="0">
                <a:solidFill>
                  <a:schemeClr val="bg1"/>
                </a:solidFill>
                <a:latin typeface="Raleway" panose="020B0003030101060003" pitchFamily="34" charset="0"/>
              </a:defRPr>
            </a:lvl1pPr>
          </a:lstStyle>
          <a:p>
            <a:pPr lvl="0"/>
            <a:r>
              <a:rPr lang="da" dirty="0"/>
              <a:t>Lorem ipsum dolor sit ame</a:t>
            </a:r>
          </a:p>
        </p:txBody>
      </p:sp>
      <p:sp>
        <p:nvSpPr>
          <p:cNvPr id="8" name="Slide Number Placeholder 3">
            <a:extLst>
              <a:ext uri="{FF2B5EF4-FFF2-40B4-BE49-F238E27FC236}">
                <a16:creationId xmlns:a16="http://schemas.microsoft.com/office/drawing/2014/main" id="{D393DC88-BA6B-D647-865B-2CD996F203C7}"/>
              </a:ext>
            </a:extLst>
          </p:cNvPr>
          <p:cNvSpPr>
            <a:spLocks noGrp="1"/>
          </p:cNvSpPr>
          <p:nvPr>
            <p:ph type="sldNum" sz="quarter" idx="4"/>
          </p:nvPr>
        </p:nvSpPr>
        <p:spPr>
          <a:xfrm>
            <a:off x="9330791" y="6365787"/>
            <a:ext cx="549584" cy="365125"/>
          </a:xfrm>
          <a:prstGeom prst="rect">
            <a:avLst/>
          </a:prstGeom>
        </p:spPr>
        <p:txBody>
          <a:bodyPr/>
          <a:lstStyle>
            <a:lvl1pPr algn="r">
              <a:defRPr>
                <a:solidFill>
                  <a:schemeClr val="bg1"/>
                </a:solidFill>
                <a:latin typeface="Raleway" panose="020B0003030101060003" pitchFamily="34" charset="0"/>
              </a:defRPr>
            </a:lvl1pPr>
          </a:lstStyle>
          <a:p>
            <a:fld id="{6E85E584-ED0B-8444-A304-9729C7985BBF}" type="slidenum">
              <a:rPr lang="en-US" smtClean="0"/>
              <a:pPr/>
              <a:t>‹#›</a:t>
            </a:fld>
            <a:endParaRPr lang="en-US" dirty="0"/>
          </a:p>
        </p:txBody>
      </p:sp>
      <p:sp>
        <p:nvSpPr>
          <p:cNvPr id="12" name="Footer Placeholder 4">
            <a:extLst>
              <a:ext uri="{FF2B5EF4-FFF2-40B4-BE49-F238E27FC236}">
                <a16:creationId xmlns:a16="http://schemas.microsoft.com/office/drawing/2014/main" id="{EE2B535D-DDB3-644B-9D6D-0319B9B34FBB}"/>
              </a:ext>
            </a:extLst>
          </p:cNvPr>
          <p:cNvSpPr>
            <a:spLocks noGrp="1"/>
          </p:cNvSpPr>
          <p:nvPr>
            <p:ph type="ftr" sz="quarter" idx="3"/>
          </p:nvPr>
        </p:nvSpPr>
        <p:spPr>
          <a:xfrm>
            <a:off x="4038600" y="6356350"/>
            <a:ext cx="4114800" cy="365125"/>
          </a:xfrm>
          <a:prstGeom prst="rect">
            <a:avLst/>
          </a:prstGeom>
        </p:spPr>
        <p:txBody>
          <a:bodyPr/>
          <a:lstStyle>
            <a:lvl1pPr algn="ctr">
              <a:defRPr sz="1400">
                <a:solidFill>
                  <a:schemeClr val="bg1"/>
                </a:solidFill>
                <a:latin typeface="Raleway" panose="020B0503030101060003" pitchFamily="34" charset="77"/>
              </a:defRPr>
            </a:lvl1pPr>
          </a:lstStyle>
          <a:p>
            <a:endParaRPr lang="en-US" dirty="0"/>
          </a:p>
        </p:txBody>
      </p:sp>
    </p:spTree>
    <p:extLst>
      <p:ext uri="{BB962C8B-B14F-4D97-AF65-F5344CB8AC3E}">
        <p14:creationId xmlns:p14="http://schemas.microsoft.com/office/powerpoint/2010/main" val="2694881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 Modern">
  <p:cSld name="Title Slide - Modern">
    <p:spTree>
      <p:nvGrpSpPr>
        <p:cNvPr id="1" name="Shape 56"/>
        <p:cNvGrpSpPr/>
        <p:nvPr/>
      </p:nvGrpSpPr>
      <p:grpSpPr>
        <a:xfrm>
          <a:off x="0" y="0"/>
          <a:ext cx="0" cy="0"/>
          <a:chOff x="0" y="0"/>
          <a:chExt cx="0" cy="0"/>
        </a:xfrm>
      </p:grpSpPr>
      <p:sp>
        <p:nvSpPr>
          <p:cNvPr id="57" name="Google Shape;57;p14"/>
          <p:cNvSpPr/>
          <p:nvPr/>
        </p:nvSpPr>
        <p:spPr>
          <a:xfrm>
            <a:off x="1066799" y="2039594"/>
            <a:ext cx="10058403" cy="2761007"/>
          </a:xfrm>
          <a:prstGeom prst="rect">
            <a:avLst/>
          </a:prstGeom>
          <a:solidFill>
            <a:schemeClr val="lt1"/>
          </a:solidFill>
          <a:ln w="28575" cap="flat" cmpd="sng">
            <a:solidFill>
              <a:srgbClr val="D8D8D8"/>
            </a:solidFill>
            <a:prstDash val="solid"/>
            <a:round/>
            <a:headEnd type="none" w="sm" len="sm"/>
            <a:tailEnd type="none" w="sm" len="sm"/>
          </a:ln>
          <a:effectLst>
            <a:outerShdw blurRad="50800" dist="38100" dir="2700000" algn="tl" rotWithShape="0">
              <a:srgbClr val="7F7F7F">
                <a:alpha val="9803"/>
              </a:srgbClr>
            </a:outerShdw>
          </a:effectLst>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58" name="Google Shape;58;p14"/>
          <p:cNvSpPr/>
          <p:nvPr/>
        </p:nvSpPr>
        <p:spPr>
          <a:xfrm>
            <a:off x="1066318" y="4800601"/>
            <a:ext cx="10058401" cy="58393"/>
          </a:xfrm>
          <a:prstGeom prst="rect">
            <a:avLst/>
          </a:prstGeom>
          <a:solidFill>
            <a:srgbClr val="D8D8D8"/>
          </a:solidFill>
          <a:ln w="25400" cap="flat" cmpd="sng">
            <a:solidFill>
              <a:srgbClr val="D8D8D8"/>
            </a:solidFill>
            <a:prstDash val="solid"/>
            <a:round/>
            <a:headEnd type="none" w="sm" len="sm"/>
            <a:tailEnd type="none" w="sm" len="sm"/>
          </a:ln>
          <a:effectLst>
            <a:outerShdw blurRad="50800" dist="38100" dir="2700000" algn="tl" rotWithShape="0">
              <a:srgbClr val="7F7F7F">
                <a:alpha val="9803"/>
              </a:srgbClr>
            </a:outerShdw>
          </a:effectLst>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59" name="Google Shape;59;p14"/>
          <p:cNvSpPr/>
          <p:nvPr/>
        </p:nvSpPr>
        <p:spPr>
          <a:xfrm>
            <a:off x="0" y="6608485"/>
            <a:ext cx="12192000" cy="250495"/>
          </a:xfrm>
          <a:prstGeom prst="rect">
            <a:avLst/>
          </a:prstGeom>
          <a:solidFill>
            <a:srgbClr val="A71930"/>
          </a:solidFill>
          <a:ln w="25400" cap="flat" cmpd="sng">
            <a:solidFill>
              <a:srgbClr val="A71930"/>
            </a:solidFill>
            <a:prstDash val="solid"/>
            <a:round/>
            <a:headEnd type="none" w="sm" len="sm"/>
            <a:tailEnd type="none" w="sm" len="sm"/>
          </a:ln>
          <a:effectLst>
            <a:outerShdw blurRad="50800" dist="38100" dir="2700000" algn="tl" rotWithShape="0">
              <a:srgbClr val="7F7F7F">
                <a:alpha val="9803"/>
              </a:srgbClr>
            </a:outerShdw>
          </a:effectLst>
        </p:spPr>
        <p:txBody>
          <a:bodyPr spcFirstLastPara="1" wrap="square" lIns="91433" tIns="45700" rIns="91433" bIns="45700" anchor="ctr" anchorCtr="0">
            <a:noAutofit/>
          </a:bodyPr>
          <a:lstStyle/>
          <a:p>
            <a:pPr marL="0" marR="0" lvl="0" indent="0" algn="l" rtl="0">
              <a:spcBef>
                <a:spcPts val="0"/>
              </a:spcBef>
              <a:spcAft>
                <a:spcPts val="0"/>
              </a:spcAft>
              <a:buNone/>
            </a:pPr>
            <a:r>
              <a:rPr lang="en" sz="1067" b="0" i="1" u="none" strike="noStrike" cap="none">
                <a:solidFill>
                  <a:schemeClr val="lt1"/>
                </a:solidFill>
                <a:latin typeface="Arial"/>
                <a:ea typeface="Arial"/>
                <a:cs typeface="Arial"/>
                <a:sym typeface="Arial"/>
              </a:rPr>
              <a:t>govlab.hks.harvard.edu</a:t>
            </a:r>
            <a:endParaRPr sz="1600" b="0" i="1" u="none" strike="noStrike" cap="none">
              <a:solidFill>
                <a:schemeClr val="lt1"/>
              </a:solidFill>
              <a:latin typeface="Arial"/>
              <a:ea typeface="Arial"/>
              <a:cs typeface="Arial"/>
              <a:sym typeface="Arial"/>
            </a:endParaRPr>
          </a:p>
        </p:txBody>
      </p:sp>
      <p:sp>
        <p:nvSpPr>
          <p:cNvPr id="60" name="Google Shape;60;p14"/>
          <p:cNvSpPr txBox="1">
            <a:spLocks noGrp="1"/>
          </p:cNvSpPr>
          <p:nvPr>
            <p:ph type="ctrTitle"/>
          </p:nvPr>
        </p:nvSpPr>
        <p:spPr>
          <a:xfrm>
            <a:off x="1193799" y="2260260"/>
            <a:ext cx="9550400" cy="1150937"/>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Clr>
                <a:schemeClr val="accent2"/>
              </a:buClr>
              <a:buSzPts val="3000"/>
              <a:buFont typeface="Arial"/>
              <a:buNone/>
              <a:defRPr sz="4000" b="1">
                <a:solidFill>
                  <a:schemeClr val="accent2"/>
                </a:solidFill>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1" name="Google Shape;61;p14"/>
          <p:cNvSpPr txBox="1">
            <a:spLocks noGrp="1"/>
          </p:cNvSpPr>
          <p:nvPr>
            <p:ph type="subTitle" idx="1"/>
          </p:nvPr>
        </p:nvSpPr>
        <p:spPr>
          <a:xfrm>
            <a:off x="1193799" y="3521216"/>
            <a:ext cx="9550400" cy="685800"/>
          </a:xfrm>
          <a:prstGeom prst="rect">
            <a:avLst/>
          </a:prstGeom>
          <a:noFill/>
          <a:ln>
            <a:noFill/>
          </a:ln>
        </p:spPr>
        <p:txBody>
          <a:bodyPr spcFirstLastPara="1" wrap="square" lIns="68575" tIns="34275" rIns="68575" bIns="34275" anchor="t" anchorCtr="0">
            <a:noAutofit/>
          </a:bodyPr>
          <a:lstStyle>
            <a:lvl1pPr lvl="0" algn="l">
              <a:spcBef>
                <a:spcPts val="533"/>
              </a:spcBef>
              <a:spcAft>
                <a:spcPts val="0"/>
              </a:spcAft>
              <a:buClr>
                <a:schemeClr val="dk1"/>
              </a:buClr>
              <a:buSzPts val="1800"/>
              <a:buNone/>
              <a:defRPr sz="2400">
                <a:latin typeface="Arial"/>
                <a:ea typeface="Arial"/>
                <a:cs typeface="Arial"/>
                <a:sym typeface="Arial"/>
              </a:defRPr>
            </a:lvl1pPr>
            <a:lvl2pPr lvl="1" algn="l">
              <a:spcBef>
                <a:spcPts val="400"/>
              </a:spcBef>
              <a:spcAft>
                <a:spcPts val="0"/>
              </a:spcAft>
              <a:buClr>
                <a:schemeClr val="dk1"/>
              </a:buClr>
              <a:buSzPts val="1400"/>
              <a:buChar char="–"/>
              <a:defRPr/>
            </a:lvl2pPr>
            <a:lvl3pPr lvl="2" algn="l">
              <a:spcBef>
                <a:spcPts val="400"/>
              </a:spcBef>
              <a:spcAft>
                <a:spcPts val="0"/>
              </a:spcAft>
              <a:buClr>
                <a:schemeClr val="dk1"/>
              </a:buClr>
              <a:buSzPts val="1400"/>
              <a:buChar char="•"/>
              <a:defRPr/>
            </a:lvl3pPr>
            <a:lvl4pPr lvl="3" algn="l">
              <a:spcBef>
                <a:spcPts val="400"/>
              </a:spcBef>
              <a:spcAft>
                <a:spcPts val="0"/>
              </a:spcAft>
              <a:buClr>
                <a:schemeClr val="dk1"/>
              </a:buClr>
              <a:buSzPts val="1400"/>
              <a:buChar char="–"/>
              <a:defRPr/>
            </a:lvl4pPr>
            <a:lvl5pPr lvl="4" algn="l">
              <a:spcBef>
                <a:spcPts val="400"/>
              </a:spcBef>
              <a:spcAft>
                <a:spcPts val="0"/>
              </a:spcAft>
              <a:buClr>
                <a:schemeClr val="dk1"/>
              </a:buClr>
              <a:buSzPts val="1400"/>
              <a:buChar char="»"/>
              <a:defRPr/>
            </a:lvl5pPr>
            <a:lvl6pPr lvl="5" algn="l">
              <a:spcBef>
                <a:spcPts val="400"/>
              </a:spcBef>
              <a:spcAft>
                <a:spcPts val="0"/>
              </a:spcAft>
              <a:buClr>
                <a:schemeClr val="dk1"/>
              </a:buClr>
              <a:buSzPts val="1400"/>
              <a:buChar char="•"/>
              <a:defRPr/>
            </a:lvl6pPr>
            <a:lvl7pPr lvl="6" algn="l">
              <a:spcBef>
                <a:spcPts val="400"/>
              </a:spcBef>
              <a:spcAft>
                <a:spcPts val="0"/>
              </a:spcAft>
              <a:buClr>
                <a:schemeClr val="dk1"/>
              </a:buClr>
              <a:buSzPts val="1400"/>
              <a:buChar char="•"/>
              <a:defRPr/>
            </a:lvl7pPr>
            <a:lvl8pPr lvl="7" algn="l">
              <a:spcBef>
                <a:spcPts val="400"/>
              </a:spcBef>
              <a:spcAft>
                <a:spcPts val="0"/>
              </a:spcAft>
              <a:buClr>
                <a:schemeClr val="dk1"/>
              </a:buClr>
              <a:buSzPts val="1400"/>
              <a:buChar char="•"/>
              <a:defRPr/>
            </a:lvl8pPr>
            <a:lvl9pPr lvl="8" algn="l">
              <a:spcBef>
                <a:spcPts val="400"/>
              </a:spcBef>
              <a:spcAft>
                <a:spcPts val="0"/>
              </a:spcAft>
              <a:buClr>
                <a:schemeClr val="dk1"/>
              </a:buClr>
              <a:buSzPts val="1400"/>
              <a:buChar char="•"/>
              <a:defRPr/>
            </a:lvl9pPr>
          </a:lstStyle>
          <a:p>
            <a:endParaRPr/>
          </a:p>
        </p:txBody>
      </p:sp>
      <p:pic>
        <p:nvPicPr>
          <p:cNvPr id="62" name="Google Shape;62;p14"/>
          <p:cNvPicPr preferRelativeResize="0"/>
          <p:nvPr/>
        </p:nvPicPr>
        <p:blipFill rotWithShape="1">
          <a:blip r:embed="rId2">
            <a:alphaModFix/>
          </a:blip>
          <a:srcRect/>
          <a:stretch/>
        </p:blipFill>
        <p:spPr>
          <a:xfrm>
            <a:off x="1041395" y="5335983"/>
            <a:ext cx="2999219" cy="475007"/>
          </a:xfrm>
          <a:prstGeom prst="rect">
            <a:avLst/>
          </a:prstGeom>
          <a:noFill/>
          <a:ln>
            <a:noFill/>
          </a:ln>
        </p:spPr>
      </p:pic>
      <p:sp>
        <p:nvSpPr>
          <p:cNvPr id="63" name="Google Shape;63;p14"/>
          <p:cNvSpPr/>
          <p:nvPr/>
        </p:nvSpPr>
        <p:spPr>
          <a:xfrm>
            <a:off x="952501" y="2416626"/>
            <a:ext cx="134615" cy="1906985"/>
          </a:xfrm>
          <a:prstGeom prst="rect">
            <a:avLst/>
          </a:prstGeom>
          <a:solidFill>
            <a:srgbClr val="A71930"/>
          </a:solidFill>
          <a:ln w="25400" cap="flat" cmpd="sng">
            <a:solidFill>
              <a:srgbClr val="A71930"/>
            </a:solidFill>
            <a:prstDash val="solid"/>
            <a:round/>
            <a:headEnd type="none" w="sm" len="sm"/>
            <a:tailEnd type="none" w="sm" len="sm"/>
          </a:ln>
        </p:spPr>
        <p:txBody>
          <a:bodyPr spcFirstLastPara="1" wrap="square" lIns="91433" tIns="45700" rIns="91433" bIns="45700" anchor="ctr" anchorCtr="0">
            <a:noAutofit/>
          </a:bodyPr>
          <a:lstStyle/>
          <a:p>
            <a:pPr marL="0" marR="0" lvl="0" indent="0" algn="l" rtl="0">
              <a:spcBef>
                <a:spcPts val="0"/>
              </a:spcBef>
              <a:spcAft>
                <a:spcPts val="0"/>
              </a:spcAft>
              <a:buNone/>
            </a:pPr>
            <a:endParaRPr sz="1600" b="0" i="1" u="none" strike="noStrike" cap="none">
              <a:solidFill>
                <a:schemeClr val="lt1"/>
              </a:solidFill>
              <a:latin typeface="Arial"/>
              <a:ea typeface="Arial"/>
              <a:cs typeface="Arial"/>
              <a:sym typeface="Arial"/>
            </a:endParaRPr>
          </a:p>
        </p:txBody>
      </p:sp>
      <p:sp>
        <p:nvSpPr>
          <p:cNvPr id="64" name="Google Shape;64;p14"/>
          <p:cNvSpPr txBox="1">
            <a:spLocks noGrp="1"/>
          </p:cNvSpPr>
          <p:nvPr>
            <p:ph type="body" idx="2"/>
          </p:nvPr>
        </p:nvSpPr>
        <p:spPr>
          <a:xfrm>
            <a:off x="1193799" y="4317037"/>
            <a:ext cx="9550400" cy="340067"/>
          </a:xfrm>
          <a:prstGeom prst="rect">
            <a:avLst/>
          </a:prstGeom>
          <a:noFill/>
          <a:ln>
            <a:noFill/>
          </a:ln>
        </p:spPr>
        <p:txBody>
          <a:bodyPr spcFirstLastPara="1" wrap="square" lIns="68575" tIns="34275" rIns="68575" bIns="34275" anchor="t" anchorCtr="0">
            <a:noAutofit/>
          </a:bodyPr>
          <a:lstStyle>
            <a:lvl1pPr marL="609585" lvl="0" indent="-304792" algn="l">
              <a:spcBef>
                <a:spcPts val="533"/>
              </a:spcBef>
              <a:spcAft>
                <a:spcPts val="0"/>
              </a:spcAft>
              <a:buClr>
                <a:schemeClr val="dk1"/>
              </a:buClr>
              <a:buSzPts val="1800"/>
              <a:buNone/>
              <a:defRPr/>
            </a:lvl1pPr>
            <a:lvl2pPr marL="1219170" lvl="1" indent="-423323" algn="l">
              <a:spcBef>
                <a:spcPts val="400"/>
              </a:spcBef>
              <a:spcAft>
                <a:spcPts val="0"/>
              </a:spcAft>
              <a:buClr>
                <a:schemeClr val="dk1"/>
              </a:buClr>
              <a:buSzPts val="1400"/>
              <a:buChar char="–"/>
              <a:defRPr/>
            </a:lvl2pPr>
            <a:lvl3pPr marL="1828754" lvl="2" indent="-423323" algn="l">
              <a:spcBef>
                <a:spcPts val="400"/>
              </a:spcBef>
              <a:spcAft>
                <a:spcPts val="0"/>
              </a:spcAft>
              <a:buClr>
                <a:schemeClr val="dk1"/>
              </a:buClr>
              <a:buSzPts val="1400"/>
              <a:buChar char="•"/>
              <a:defRPr/>
            </a:lvl3pPr>
            <a:lvl4pPr marL="2438339" lvl="3" indent="-423323" algn="l">
              <a:spcBef>
                <a:spcPts val="400"/>
              </a:spcBef>
              <a:spcAft>
                <a:spcPts val="0"/>
              </a:spcAft>
              <a:buClr>
                <a:schemeClr val="dk1"/>
              </a:buClr>
              <a:buSzPts val="1400"/>
              <a:buChar char="–"/>
              <a:defRPr/>
            </a:lvl4pPr>
            <a:lvl5pPr marL="3047924" lvl="4" indent="-304792" algn="l">
              <a:spcBef>
                <a:spcPts val="267"/>
              </a:spcBef>
              <a:spcAft>
                <a:spcPts val="0"/>
              </a:spcAft>
              <a:buClr>
                <a:schemeClr val="accent5"/>
              </a:buClr>
              <a:buSzPts val="1200"/>
              <a:buNone/>
              <a:defRPr>
                <a:solidFill>
                  <a:schemeClr val="accent5"/>
                </a:solidFill>
              </a:defRPr>
            </a:lvl5pPr>
            <a:lvl6pPr marL="3657509" lvl="5" indent="-423323" algn="l">
              <a:spcBef>
                <a:spcPts val="400"/>
              </a:spcBef>
              <a:spcAft>
                <a:spcPts val="0"/>
              </a:spcAft>
              <a:buClr>
                <a:schemeClr val="dk1"/>
              </a:buClr>
              <a:buSzPts val="1400"/>
              <a:buChar char="•"/>
              <a:defRPr/>
            </a:lvl6pPr>
            <a:lvl7pPr marL="4267093" lvl="6" indent="-423323" algn="l">
              <a:spcBef>
                <a:spcPts val="400"/>
              </a:spcBef>
              <a:spcAft>
                <a:spcPts val="0"/>
              </a:spcAft>
              <a:buClr>
                <a:schemeClr val="dk1"/>
              </a:buClr>
              <a:buSzPts val="1400"/>
              <a:buChar char="•"/>
              <a:defRPr/>
            </a:lvl7pPr>
            <a:lvl8pPr marL="4876678" lvl="7" indent="-423323" algn="l">
              <a:spcBef>
                <a:spcPts val="400"/>
              </a:spcBef>
              <a:spcAft>
                <a:spcPts val="0"/>
              </a:spcAft>
              <a:buClr>
                <a:schemeClr val="dk1"/>
              </a:buClr>
              <a:buSzPts val="1400"/>
              <a:buChar char="•"/>
              <a:defRPr/>
            </a:lvl8pPr>
            <a:lvl9pPr marL="5486263" lvl="8" indent="-423323" algn="l">
              <a:spcBef>
                <a:spcPts val="400"/>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691169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65"/>
        <p:cNvGrpSpPr/>
        <p:nvPr/>
      </p:nvGrpSpPr>
      <p:grpSpPr>
        <a:xfrm>
          <a:off x="0" y="0"/>
          <a:ext cx="0" cy="0"/>
          <a:chOff x="0" y="0"/>
          <a:chExt cx="0" cy="0"/>
        </a:xfrm>
      </p:grpSpPr>
      <p:sp>
        <p:nvSpPr>
          <p:cNvPr id="66" name="Google Shape;66;p15"/>
          <p:cNvSpPr/>
          <p:nvPr/>
        </p:nvSpPr>
        <p:spPr>
          <a:xfrm>
            <a:off x="240822" y="6284402"/>
            <a:ext cx="11710359" cy="90519"/>
          </a:xfrm>
          <a:prstGeom prst="rect">
            <a:avLst/>
          </a:prstGeom>
          <a:solidFill>
            <a:srgbClr val="F3F3F3"/>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67" name="Google Shape;67;p15"/>
          <p:cNvSpPr/>
          <p:nvPr/>
        </p:nvSpPr>
        <p:spPr>
          <a:xfrm rot="10800000" flipH="1">
            <a:off x="240822" y="6426679"/>
            <a:ext cx="11710359" cy="370936"/>
          </a:xfrm>
          <a:prstGeom prst="rect">
            <a:avLst/>
          </a:prstGeom>
          <a:solidFill>
            <a:srgbClr val="F3F3F3"/>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68" name="Google Shape;68;p15"/>
          <p:cNvSpPr txBox="1">
            <a:spLocks noGrp="1"/>
          </p:cNvSpPr>
          <p:nvPr>
            <p:ph type="dt" idx="10"/>
          </p:nvPr>
        </p:nvSpPr>
        <p:spPr>
          <a:xfrm>
            <a:off x="609600" y="6432491"/>
            <a:ext cx="102870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sz="1067"/>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9" name="Google Shape;69;p15"/>
          <p:cNvSpPr txBox="1">
            <a:spLocks noGrp="1"/>
          </p:cNvSpPr>
          <p:nvPr>
            <p:ph type="sldNum" idx="12"/>
          </p:nvPr>
        </p:nvSpPr>
        <p:spPr>
          <a:xfrm>
            <a:off x="11201400" y="6432491"/>
            <a:ext cx="6858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sz="1067" b="0" i="0" u="none" strike="noStrike" cap="none">
                <a:solidFill>
                  <a:srgbClr val="888888"/>
                </a:solidFill>
                <a:latin typeface="Arial"/>
                <a:ea typeface="Arial"/>
                <a:cs typeface="Arial"/>
                <a:sym typeface="Arial"/>
              </a:defRPr>
            </a:lvl1pPr>
            <a:lvl2pPr marL="0" lvl="1" indent="0" algn="r">
              <a:spcBef>
                <a:spcPts val="0"/>
              </a:spcBef>
              <a:buNone/>
              <a:defRPr sz="1067" b="0" i="0" u="none" strike="noStrike" cap="none">
                <a:solidFill>
                  <a:srgbClr val="888888"/>
                </a:solidFill>
                <a:latin typeface="Arial"/>
                <a:ea typeface="Arial"/>
                <a:cs typeface="Arial"/>
                <a:sym typeface="Arial"/>
              </a:defRPr>
            </a:lvl2pPr>
            <a:lvl3pPr marL="0" lvl="2" indent="0" algn="r">
              <a:spcBef>
                <a:spcPts val="0"/>
              </a:spcBef>
              <a:buNone/>
              <a:defRPr sz="1067" b="0" i="0" u="none" strike="noStrike" cap="none">
                <a:solidFill>
                  <a:srgbClr val="888888"/>
                </a:solidFill>
                <a:latin typeface="Arial"/>
                <a:ea typeface="Arial"/>
                <a:cs typeface="Arial"/>
                <a:sym typeface="Arial"/>
              </a:defRPr>
            </a:lvl3pPr>
            <a:lvl4pPr marL="0" lvl="3" indent="0" algn="r">
              <a:spcBef>
                <a:spcPts val="0"/>
              </a:spcBef>
              <a:buNone/>
              <a:defRPr sz="1067" b="0" i="0" u="none" strike="noStrike" cap="none">
                <a:solidFill>
                  <a:srgbClr val="888888"/>
                </a:solidFill>
                <a:latin typeface="Arial"/>
                <a:ea typeface="Arial"/>
                <a:cs typeface="Arial"/>
                <a:sym typeface="Arial"/>
              </a:defRPr>
            </a:lvl4pPr>
            <a:lvl5pPr marL="0" lvl="4" indent="0" algn="r">
              <a:spcBef>
                <a:spcPts val="0"/>
              </a:spcBef>
              <a:buNone/>
              <a:defRPr sz="1067" b="0" i="0" u="none" strike="noStrike" cap="none">
                <a:solidFill>
                  <a:srgbClr val="888888"/>
                </a:solidFill>
                <a:latin typeface="Arial"/>
                <a:ea typeface="Arial"/>
                <a:cs typeface="Arial"/>
                <a:sym typeface="Arial"/>
              </a:defRPr>
            </a:lvl5pPr>
            <a:lvl6pPr marL="0" lvl="5" indent="0" algn="r">
              <a:spcBef>
                <a:spcPts val="0"/>
              </a:spcBef>
              <a:buNone/>
              <a:defRPr sz="1067" b="0" i="0" u="none" strike="noStrike" cap="none">
                <a:solidFill>
                  <a:srgbClr val="888888"/>
                </a:solidFill>
                <a:latin typeface="Arial"/>
                <a:ea typeface="Arial"/>
                <a:cs typeface="Arial"/>
                <a:sym typeface="Arial"/>
              </a:defRPr>
            </a:lvl6pPr>
            <a:lvl7pPr marL="0" lvl="6" indent="0" algn="r">
              <a:spcBef>
                <a:spcPts val="0"/>
              </a:spcBef>
              <a:buNone/>
              <a:defRPr sz="1067" b="0" i="0" u="none" strike="noStrike" cap="none">
                <a:solidFill>
                  <a:srgbClr val="888888"/>
                </a:solidFill>
                <a:latin typeface="Arial"/>
                <a:ea typeface="Arial"/>
                <a:cs typeface="Arial"/>
                <a:sym typeface="Arial"/>
              </a:defRPr>
            </a:lvl7pPr>
            <a:lvl8pPr marL="0" lvl="7" indent="0" algn="r">
              <a:spcBef>
                <a:spcPts val="0"/>
              </a:spcBef>
              <a:buNone/>
              <a:defRPr sz="1067" b="0" i="0" u="none" strike="noStrike" cap="none">
                <a:solidFill>
                  <a:srgbClr val="888888"/>
                </a:solidFill>
                <a:latin typeface="Arial"/>
                <a:ea typeface="Arial"/>
                <a:cs typeface="Arial"/>
                <a:sym typeface="Arial"/>
              </a:defRPr>
            </a:lvl8pPr>
            <a:lvl9pPr marL="0" lvl="8" indent="0" algn="r">
              <a:spcBef>
                <a:spcPts val="0"/>
              </a:spcBef>
              <a:buNone/>
              <a:defRPr sz="1067" b="0" i="0" u="none" strike="noStrike" cap="none">
                <a:solidFill>
                  <a:srgbClr val="888888"/>
                </a:solidFill>
                <a:latin typeface="Arial"/>
                <a:ea typeface="Arial"/>
                <a:cs typeface="Arial"/>
                <a:sym typeface="Arial"/>
              </a:defRPr>
            </a:lvl9pPr>
          </a:lstStyle>
          <a:p>
            <a:r>
              <a:rPr lang="en"/>
              <a:t>   </a:t>
            </a:r>
            <a:fld id="{00000000-1234-1234-1234-123412341234}" type="slidenum">
              <a:rPr lang="en" smtClean="0"/>
              <a:pPr/>
              <a:t>‹#›</a:t>
            </a:fld>
            <a:endParaRPr/>
          </a:p>
        </p:txBody>
      </p:sp>
      <p:sp>
        <p:nvSpPr>
          <p:cNvPr id="70" name="Google Shape;70;p15"/>
          <p:cNvSpPr/>
          <p:nvPr/>
        </p:nvSpPr>
        <p:spPr>
          <a:xfrm>
            <a:off x="0" y="352309"/>
            <a:ext cx="393192" cy="395251"/>
          </a:xfrm>
          <a:prstGeom prst="rect">
            <a:avLst/>
          </a:prstGeom>
          <a:solidFill>
            <a:schemeClr val="accent2"/>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71" name="Google Shape;71;p15"/>
          <p:cNvSpPr txBox="1">
            <a:spLocks noGrp="1"/>
          </p:cNvSpPr>
          <p:nvPr>
            <p:ph type="title"/>
          </p:nvPr>
        </p:nvSpPr>
        <p:spPr>
          <a:xfrm>
            <a:off x="599536" y="267419"/>
            <a:ext cx="10972800" cy="538939"/>
          </a:xfrm>
          <a:prstGeom prst="rect">
            <a:avLst/>
          </a:prstGeom>
          <a:noFill/>
          <a:ln>
            <a:noFill/>
          </a:ln>
        </p:spPr>
        <p:txBody>
          <a:bodyPr spcFirstLastPara="1" wrap="square" lIns="68575" tIns="0" rIns="68575" bIns="34275" anchor="t" anchorCtr="0">
            <a:noAutofit/>
          </a:bodyPr>
          <a:lstStyle>
            <a:lvl1pPr lvl="0" algn="l">
              <a:spcBef>
                <a:spcPts val="0"/>
              </a:spcBef>
              <a:spcAft>
                <a:spcPts val="0"/>
              </a:spcAft>
              <a:buClr>
                <a:schemeClr val="dk1"/>
              </a:buClr>
              <a:buSzPts val="2400"/>
              <a:buFont typeface="Arial"/>
              <a:buNone/>
              <a:defRPr sz="3200" b="1">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2" name="Google Shape;72;p15"/>
          <p:cNvSpPr txBox="1">
            <a:spLocks noGrp="1"/>
          </p:cNvSpPr>
          <p:nvPr>
            <p:ph type="body" idx="1"/>
          </p:nvPr>
        </p:nvSpPr>
        <p:spPr>
          <a:xfrm>
            <a:off x="609600" y="1127126"/>
            <a:ext cx="10972800" cy="4451351"/>
          </a:xfrm>
          <a:prstGeom prst="rect">
            <a:avLst/>
          </a:prstGeom>
          <a:noFill/>
          <a:ln>
            <a:noFill/>
          </a:ln>
        </p:spPr>
        <p:txBody>
          <a:bodyPr spcFirstLastPara="1" wrap="square" lIns="68575" tIns="34275" rIns="68575" bIns="34275" anchor="t" anchorCtr="0">
            <a:noAutofit/>
          </a:bodyPr>
          <a:lstStyle>
            <a:lvl1pPr marL="609585" lvl="0" indent="-423323" algn="l">
              <a:spcBef>
                <a:spcPts val="400"/>
              </a:spcBef>
              <a:spcAft>
                <a:spcPts val="0"/>
              </a:spcAft>
              <a:buClr>
                <a:schemeClr val="dk1"/>
              </a:buClr>
              <a:buSzPts val="1400"/>
              <a:buChar char="•"/>
              <a:defRPr/>
            </a:lvl1pPr>
            <a:lvl2pPr marL="1219170" lvl="1" indent="-423323" algn="l">
              <a:spcBef>
                <a:spcPts val="400"/>
              </a:spcBef>
              <a:spcAft>
                <a:spcPts val="0"/>
              </a:spcAft>
              <a:buClr>
                <a:schemeClr val="dk1"/>
              </a:buClr>
              <a:buSzPts val="1400"/>
              <a:buChar char="–"/>
              <a:defRPr/>
            </a:lvl2pPr>
            <a:lvl3pPr marL="1828754" lvl="2" indent="-423323" algn="l">
              <a:spcBef>
                <a:spcPts val="400"/>
              </a:spcBef>
              <a:spcAft>
                <a:spcPts val="0"/>
              </a:spcAft>
              <a:buClr>
                <a:schemeClr val="dk1"/>
              </a:buClr>
              <a:buSzPts val="1400"/>
              <a:buChar char="•"/>
              <a:defRPr/>
            </a:lvl3pPr>
            <a:lvl4pPr marL="2438339" lvl="3" indent="-423323" algn="l">
              <a:spcBef>
                <a:spcPts val="400"/>
              </a:spcBef>
              <a:spcAft>
                <a:spcPts val="0"/>
              </a:spcAft>
              <a:buClr>
                <a:schemeClr val="dk1"/>
              </a:buClr>
              <a:buSzPts val="1400"/>
              <a:buChar char="–"/>
              <a:defRPr/>
            </a:lvl4pPr>
            <a:lvl5pPr marL="3047924" lvl="4" indent="-423323" algn="l">
              <a:spcBef>
                <a:spcPts val="400"/>
              </a:spcBef>
              <a:spcAft>
                <a:spcPts val="0"/>
              </a:spcAft>
              <a:buClr>
                <a:schemeClr val="dk1"/>
              </a:buClr>
              <a:buSzPts val="1400"/>
              <a:buChar char="»"/>
              <a:defRPr/>
            </a:lvl5pPr>
            <a:lvl6pPr marL="3657509" lvl="5" indent="-423323" algn="l">
              <a:spcBef>
                <a:spcPts val="400"/>
              </a:spcBef>
              <a:spcAft>
                <a:spcPts val="0"/>
              </a:spcAft>
              <a:buClr>
                <a:schemeClr val="dk1"/>
              </a:buClr>
              <a:buSzPts val="1400"/>
              <a:buChar char="•"/>
              <a:defRPr/>
            </a:lvl6pPr>
            <a:lvl7pPr marL="4267093" lvl="6" indent="-423323" algn="l">
              <a:spcBef>
                <a:spcPts val="400"/>
              </a:spcBef>
              <a:spcAft>
                <a:spcPts val="0"/>
              </a:spcAft>
              <a:buClr>
                <a:schemeClr val="dk1"/>
              </a:buClr>
              <a:buSzPts val="1400"/>
              <a:buChar char="•"/>
              <a:defRPr/>
            </a:lvl7pPr>
            <a:lvl8pPr marL="4876678" lvl="7" indent="-423323" algn="l">
              <a:spcBef>
                <a:spcPts val="400"/>
              </a:spcBef>
              <a:spcAft>
                <a:spcPts val="0"/>
              </a:spcAft>
              <a:buClr>
                <a:schemeClr val="dk1"/>
              </a:buClr>
              <a:buSzPts val="1400"/>
              <a:buChar char="•"/>
              <a:defRPr/>
            </a:lvl8pPr>
            <a:lvl9pPr marL="5486263" lvl="8" indent="-423323" algn="l">
              <a:spcBef>
                <a:spcPts val="400"/>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1248822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mplate tip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7948C36-D148-46A7-A7C1-68EED183F7C0}"/>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D4B39605-D607-44E7-A647-1D1082830B0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C0BC1D8-4B17-46F2-B982-11F3F91216A0}"/>
              </a:ext>
            </a:extLst>
          </p:cNvPr>
          <p:cNvSpPr>
            <a:spLocks noGrp="1"/>
          </p:cNvSpPr>
          <p:nvPr>
            <p:ph type="sldNum" sz="quarter" idx="12"/>
          </p:nvPr>
        </p:nvSpPr>
        <p:spPr/>
        <p:txBody>
          <a:bodyPr/>
          <a:lstStyle/>
          <a:p>
            <a:fld id="{9BA150B5-8DFC-458F-AD8B-0D6E73DD8F1E}" type="slidenum">
              <a:rPr lang="en-US" smtClean="0"/>
              <a:t>‹#›</a:t>
            </a:fld>
            <a:endParaRPr lang="en-US" dirty="0"/>
          </a:p>
        </p:txBody>
      </p:sp>
      <p:sp>
        <p:nvSpPr>
          <p:cNvPr id="7" name="TextBox 6">
            <a:extLst>
              <a:ext uri="{FF2B5EF4-FFF2-40B4-BE49-F238E27FC236}">
                <a16:creationId xmlns:a16="http://schemas.microsoft.com/office/drawing/2014/main" id="{A0E54804-DF4B-4F87-8425-74C511AE09D5}"/>
              </a:ext>
            </a:extLst>
          </p:cNvPr>
          <p:cNvSpPr txBox="1"/>
          <p:nvPr userDrawn="1"/>
        </p:nvSpPr>
        <p:spPr>
          <a:xfrm>
            <a:off x="609600" y="1245711"/>
            <a:ext cx="2888974" cy="2185214"/>
          </a:xfrm>
          <a:prstGeom prst="rect">
            <a:avLst/>
          </a:prstGeom>
          <a:noFill/>
        </p:spPr>
        <p:txBody>
          <a:bodyPr wrap="square" rtlCol="0">
            <a:spAutoFit/>
          </a:bodyPr>
          <a:lstStyle/>
          <a:p>
            <a:r>
              <a:rPr lang="en-US" sz="2800" b="1" dirty="0"/>
              <a:t>FONTS</a:t>
            </a:r>
          </a:p>
          <a:p>
            <a:endParaRPr lang="en-US" dirty="0"/>
          </a:p>
          <a:p>
            <a:r>
              <a:rPr lang="en-US" dirty="0"/>
              <a:t>Please use Arial font throughout the deck.</a:t>
            </a:r>
          </a:p>
          <a:p>
            <a:endParaRPr lang="en-US" dirty="0"/>
          </a:p>
          <a:p>
            <a:r>
              <a:rPr lang="en-US" dirty="0"/>
              <a:t>Headings should be </a:t>
            </a:r>
            <a:r>
              <a:rPr lang="en-US" b="1" dirty="0"/>
              <a:t>bolded.</a:t>
            </a:r>
          </a:p>
        </p:txBody>
      </p:sp>
      <p:sp>
        <p:nvSpPr>
          <p:cNvPr id="9" name="TextBox 8">
            <a:extLst>
              <a:ext uri="{FF2B5EF4-FFF2-40B4-BE49-F238E27FC236}">
                <a16:creationId xmlns:a16="http://schemas.microsoft.com/office/drawing/2014/main" id="{7DAFAF52-51E8-4A2C-BF0E-306D8E4D6FB2}"/>
              </a:ext>
            </a:extLst>
          </p:cNvPr>
          <p:cNvSpPr txBox="1"/>
          <p:nvPr userDrawn="1"/>
        </p:nvSpPr>
        <p:spPr>
          <a:xfrm>
            <a:off x="3764445" y="1245711"/>
            <a:ext cx="3977309" cy="5124480"/>
          </a:xfrm>
          <a:prstGeom prst="rect">
            <a:avLst/>
          </a:prstGeom>
          <a:noFill/>
        </p:spPr>
        <p:txBody>
          <a:bodyPr wrap="square" rtlCol="0">
            <a:spAutoFit/>
          </a:bodyPr>
          <a:lstStyle/>
          <a:p>
            <a:r>
              <a:rPr lang="en-US" sz="2800" b="1" dirty="0"/>
              <a:t>LOGO USAGE</a:t>
            </a:r>
          </a:p>
          <a:p>
            <a:endParaRPr lang="en-US" dirty="0"/>
          </a:p>
          <a:p>
            <a:pPr marL="285750" indent="-285750">
              <a:buFont typeface="Arial" panose="020B0604020202020204" pitchFamily="34" charset="0"/>
              <a:buChar char="•"/>
            </a:pPr>
            <a:r>
              <a:rPr lang="en-US" sz="1400" b="1" dirty="0"/>
              <a:t>Default to gov’t logo and template where permitted</a:t>
            </a:r>
            <a:r>
              <a:rPr lang="en-US" sz="1400" dirty="0"/>
              <a:t>; where gov’t logo/template isn’t appropriate or permitted, use our logo and template</a:t>
            </a:r>
          </a:p>
          <a:p>
            <a:pPr marL="285750" indent="-285750">
              <a:buFont typeface="Arial" panose="020B0604020202020204" pitchFamily="34" charset="0"/>
              <a:buChar char="•"/>
            </a:pPr>
            <a:r>
              <a:rPr lang="en-US" sz="1400" dirty="0"/>
              <a:t>All references to the GPL should be to “the Harvard Kennedy School/HKS GPL,” </a:t>
            </a:r>
            <a:r>
              <a:rPr lang="en-US" sz="1400" b="1" dirty="0"/>
              <a:t>not “Harvard GPL” and never “Harvard”</a:t>
            </a:r>
            <a:endParaRPr lang="en-US" sz="1400" b="0" dirty="0"/>
          </a:p>
          <a:p>
            <a:pPr marL="285750" indent="-285750">
              <a:buFont typeface="Arial" panose="020B0604020202020204" pitchFamily="34" charset="0"/>
              <a:buChar char="•"/>
            </a:pPr>
            <a:r>
              <a:rPr lang="en-US" sz="1400" b="1" dirty="0"/>
              <a:t>Do not use Harvard logo</a:t>
            </a:r>
          </a:p>
          <a:p>
            <a:pPr marL="742950" lvl="1" indent="-285750">
              <a:buFont typeface="Arial" panose="020B0604020202020204" pitchFamily="34" charset="0"/>
              <a:buChar char="•"/>
            </a:pPr>
            <a:r>
              <a:rPr lang="en-US" sz="1100" dirty="0"/>
              <a:t>Harvard shield </a:t>
            </a:r>
            <a:r>
              <a:rPr lang="en-US" sz="1100" b="1" dirty="0"/>
              <a:t>cannot be used independently </a:t>
            </a:r>
            <a:r>
              <a:rPr lang="en-US" sz="1100" dirty="0"/>
              <a:t>from the GPL logo </a:t>
            </a:r>
          </a:p>
          <a:p>
            <a:pPr marL="285750" lvl="0" indent="-285750">
              <a:buFont typeface="Arial" panose="020B0604020202020204" pitchFamily="34" charset="0"/>
              <a:buChar char="•"/>
            </a:pPr>
            <a:r>
              <a:rPr lang="en-US" sz="1400" dirty="0"/>
              <a:t>Only use the GPL logo w/ HKS shield </a:t>
            </a:r>
            <a:r>
              <a:rPr lang="en-US" sz="1400" b="1" dirty="0"/>
              <a:t>on its own—no co-branding</a:t>
            </a:r>
          </a:p>
          <a:p>
            <a:pPr marL="742950" lvl="1" indent="-285750">
              <a:buFont typeface="Arial" panose="020B0604020202020204" pitchFamily="34" charset="0"/>
              <a:buChar char="•"/>
            </a:pPr>
            <a:r>
              <a:rPr lang="en-US" sz="1100" dirty="0"/>
              <a:t>Same applies for Harvard name</a:t>
            </a:r>
          </a:p>
          <a:p>
            <a:pPr marL="285750" indent="-285750">
              <a:buFont typeface="Arial" panose="020B0604020202020204" pitchFamily="34" charset="0"/>
              <a:buChar char="•"/>
            </a:pPr>
            <a:r>
              <a:rPr lang="en-US" sz="1400" dirty="0"/>
              <a:t>Text-only GPL logo (no Harvard name) </a:t>
            </a:r>
            <a:r>
              <a:rPr lang="en-US" sz="1400" b="1" dirty="0"/>
              <a:t>can be used </a:t>
            </a:r>
            <a:r>
              <a:rPr lang="en-US" sz="1400" dirty="0"/>
              <a:t>with others’ logos</a:t>
            </a:r>
          </a:p>
          <a:p>
            <a:pPr marL="285750" indent="-285750">
              <a:buFont typeface="Arial" panose="020B0604020202020204" pitchFamily="34" charset="0"/>
              <a:buChar char="•"/>
            </a:pPr>
            <a:r>
              <a:rPr lang="en-US" sz="1400" dirty="0"/>
              <a:t>Logo scenarios:</a:t>
            </a:r>
          </a:p>
          <a:p>
            <a:pPr marL="742950" lvl="1" indent="-285750">
              <a:buFont typeface="Arial" panose="020B0604020202020204" pitchFamily="34" charset="0"/>
              <a:buChar char="•"/>
            </a:pPr>
            <a:r>
              <a:rPr lang="en-US" sz="1100" dirty="0"/>
              <a:t>Can the GPL logo with Harvard shield appear next to third parties’ logos on something we collaborated on? </a:t>
            </a:r>
            <a:r>
              <a:rPr lang="en-US" sz="1100" b="1" dirty="0"/>
              <a:t>No.</a:t>
            </a:r>
          </a:p>
          <a:p>
            <a:pPr marL="742950" lvl="1" indent="-285750">
              <a:buFont typeface="Arial" panose="020B0604020202020204" pitchFamily="34" charset="0"/>
              <a:buChar char="•"/>
            </a:pPr>
            <a:r>
              <a:rPr lang="en-US" sz="1100" dirty="0"/>
              <a:t>Can the GPL text-only logo appear next to third parties’ logos on something we collaborated on? </a:t>
            </a:r>
            <a:r>
              <a:rPr lang="en-US" sz="1100" b="1" dirty="0"/>
              <a:t>Yes!</a:t>
            </a:r>
          </a:p>
        </p:txBody>
      </p:sp>
      <p:sp>
        <p:nvSpPr>
          <p:cNvPr id="11" name="TextBox 10">
            <a:extLst>
              <a:ext uri="{FF2B5EF4-FFF2-40B4-BE49-F238E27FC236}">
                <a16:creationId xmlns:a16="http://schemas.microsoft.com/office/drawing/2014/main" id="{D8832099-DEA5-4C43-8D95-276392932871}"/>
              </a:ext>
            </a:extLst>
          </p:cNvPr>
          <p:cNvSpPr txBox="1"/>
          <p:nvPr userDrawn="1"/>
        </p:nvSpPr>
        <p:spPr>
          <a:xfrm>
            <a:off x="8388626" y="1245711"/>
            <a:ext cx="3183710" cy="2185214"/>
          </a:xfrm>
          <a:prstGeom prst="rect">
            <a:avLst/>
          </a:prstGeom>
          <a:noFill/>
        </p:spPr>
        <p:txBody>
          <a:bodyPr wrap="square" rtlCol="0">
            <a:spAutoFit/>
          </a:bodyPr>
          <a:lstStyle/>
          <a:p>
            <a:r>
              <a:rPr lang="en-US" sz="2800" b="1" dirty="0"/>
              <a:t>COLORS</a:t>
            </a:r>
          </a:p>
          <a:p>
            <a:endParaRPr lang="en-US" dirty="0"/>
          </a:p>
          <a:p>
            <a:r>
              <a:rPr lang="en-US" dirty="0"/>
              <a:t>Please use the HKS Color Palette (in slide 1).</a:t>
            </a:r>
          </a:p>
          <a:p>
            <a:endParaRPr lang="en-US" dirty="0"/>
          </a:p>
          <a:p>
            <a:r>
              <a:rPr lang="en-US" dirty="0"/>
              <a:t>For charts and graphs, please use the graph colors.</a:t>
            </a:r>
          </a:p>
        </p:txBody>
      </p:sp>
      <p:sp>
        <p:nvSpPr>
          <p:cNvPr id="13" name="Rectangle 12">
            <a:extLst>
              <a:ext uri="{FF2B5EF4-FFF2-40B4-BE49-F238E27FC236}">
                <a16:creationId xmlns:a16="http://schemas.microsoft.com/office/drawing/2014/main" id="{1E43D681-3A88-4D66-88A8-AE4F4644FB98}"/>
              </a:ext>
            </a:extLst>
          </p:cNvPr>
          <p:cNvSpPr/>
          <p:nvPr userDrawn="1"/>
        </p:nvSpPr>
        <p:spPr>
          <a:xfrm>
            <a:off x="0" y="352309"/>
            <a:ext cx="393192" cy="39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16D5CB0-D554-44AF-9C3D-714E14C0737B}"/>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Tips for using this template</a:t>
            </a:r>
          </a:p>
        </p:txBody>
      </p:sp>
    </p:spTree>
    <p:extLst>
      <p:ext uri="{BB962C8B-B14F-4D97-AF65-F5344CB8AC3E}">
        <p14:creationId xmlns:p14="http://schemas.microsoft.com/office/powerpoint/2010/main" val="1938237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609600" y="274637"/>
            <a:ext cx="10972800" cy="1143000"/>
          </a:xfrm>
          <a:prstGeom prst="rect">
            <a:avLst/>
          </a:prstGeom>
          <a:noFill/>
          <a:ln>
            <a:noFill/>
          </a:ln>
        </p:spPr>
        <p:txBody>
          <a:bodyPr spcFirstLastPara="1" wrap="square" lIns="68575" tIns="34275" rIns="68575" bIns="34275" anchor="ctr" anchorCtr="0">
            <a:normAutofit/>
          </a:bodyPr>
          <a:lstStyle>
            <a:lvl1pPr lvl="0" algn="l">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5" name="Google Shape;75;p16"/>
          <p:cNvSpPr txBox="1">
            <a:spLocks noGrp="1"/>
          </p:cNvSpPr>
          <p:nvPr>
            <p:ph type="body" idx="1"/>
          </p:nvPr>
        </p:nvSpPr>
        <p:spPr>
          <a:xfrm>
            <a:off x="609600" y="1600201"/>
            <a:ext cx="10972800" cy="4525963"/>
          </a:xfrm>
          <a:prstGeom prst="rect">
            <a:avLst/>
          </a:prstGeom>
          <a:noFill/>
          <a:ln>
            <a:noFill/>
          </a:ln>
        </p:spPr>
        <p:txBody>
          <a:bodyPr spcFirstLastPara="1" wrap="square" lIns="68575" tIns="34275" rIns="68575" bIns="34275" anchor="t" anchorCtr="0">
            <a:noAutofit/>
          </a:bodyPr>
          <a:lstStyle>
            <a:lvl1pPr marL="609585" lvl="0" indent="-423323" algn="l">
              <a:spcBef>
                <a:spcPts val="400"/>
              </a:spcBef>
              <a:spcAft>
                <a:spcPts val="0"/>
              </a:spcAft>
              <a:buClr>
                <a:schemeClr val="dk1"/>
              </a:buClr>
              <a:buSzPts val="1400"/>
              <a:buChar char="•"/>
              <a:defRPr/>
            </a:lvl1pPr>
            <a:lvl2pPr marL="1219170" lvl="1" indent="-423323" algn="l">
              <a:spcBef>
                <a:spcPts val="400"/>
              </a:spcBef>
              <a:spcAft>
                <a:spcPts val="0"/>
              </a:spcAft>
              <a:buClr>
                <a:schemeClr val="dk1"/>
              </a:buClr>
              <a:buSzPts val="1400"/>
              <a:buChar char="–"/>
              <a:defRPr/>
            </a:lvl2pPr>
            <a:lvl3pPr marL="1828754" lvl="2" indent="-423323" algn="l">
              <a:spcBef>
                <a:spcPts val="400"/>
              </a:spcBef>
              <a:spcAft>
                <a:spcPts val="0"/>
              </a:spcAft>
              <a:buClr>
                <a:schemeClr val="dk1"/>
              </a:buClr>
              <a:buSzPts val="1400"/>
              <a:buChar char="•"/>
              <a:defRPr/>
            </a:lvl3pPr>
            <a:lvl4pPr marL="2438339" lvl="3" indent="-423323" algn="l">
              <a:spcBef>
                <a:spcPts val="400"/>
              </a:spcBef>
              <a:spcAft>
                <a:spcPts val="0"/>
              </a:spcAft>
              <a:buClr>
                <a:schemeClr val="dk1"/>
              </a:buClr>
              <a:buSzPts val="1400"/>
              <a:buChar char="–"/>
              <a:defRPr/>
            </a:lvl4pPr>
            <a:lvl5pPr marL="3047924" lvl="4" indent="-423323" algn="l">
              <a:spcBef>
                <a:spcPts val="400"/>
              </a:spcBef>
              <a:spcAft>
                <a:spcPts val="0"/>
              </a:spcAft>
              <a:buClr>
                <a:schemeClr val="dk1"/>
              </a:buClr>
              <a:buSzPts val="1400"/>
              <a:buChar char="»"/>
              <a:defRPr/>
            </a:lvl5pPr>
            <a:lvl6pPr marL="3657509" lvl="5" indent="-423323" algn="l">
              <a:spcBef>
                <a:spcPts val="400"/>
              </a:spcBef>
              <a:spcAft>
                <a:spcPts val="0"/>
              </a:spcAft>
              <a:buClr>
                <a:schemeClr val="dk1"/>
              </a:buClr>
              <a:buSzPts val="1400"/>
              <a:buChar char="•"/>
              <a:defRPr/>
            </a:lvl6pPr>
            <a:lvl7pPr marL="4267093" lvl="6" indent="-423323" algn="l">
              <a:spcBef>
                <a:spcPts val="400"/>
              </a:spcBef>
              <a:spcAft>
                <a:spcPts val="0"/>
              </a:spcAft>
              <a:buClr>
                <a:schemeClr val="dk1"/>
              </a:buClr>
              <a:buSzPts val="1400"/>
              <a:buChar char="•"/>
              <a:defRPr/>
            </a:lvl7pPr>
            <a:lvl8pPr marL="4876678" lvl="7" indent="-423323" algn="l">
              <a:spcBef>
                <a:spcPts val="400"/>
              </a:spcBef>
              <a:spcAft>
                <a:spcPts val="0"/>
              </a:spcAft>
              <a:buClr>
                <a:schemeClr val="dk1"/>
              </a:buClr>
              <a:buSzPts val="1400"/>
              <a:buChar char="•"/>
              <a:defRPr/>
            </a:lvl8pPr>
            <a:lvl9pPr marL="5486263" lvl="8" indent="-423323" algn="l">
              <a:spcBef>
                <a:spcPts val="400"/>
              </a:spcBef>
              <a:spcAft>
                <a:spcPts val="0"/>
              </a:spcAft>
              <a:buClr>
                <a:schemeClr val="dk1"/>
              </a:buClr>
              <a:buSzPts val="1400"/>
              <a:buChar char="•"/>
              <a:defRPr/>
            </a:lvl9pPr>
          </a:lstStyle>
          <a:p>
            <a:endParaRPr/>
          </a:p>
        </p:txBody>
      </p:sp>
      <p:sp>
        <p:nvSpPr>
          <p:cNvPr id="76" name="Google Shape;76;p16"/>
          <p:cNvSpPr txBox="1">
            <a:spLocks noGrp="1"/>
          </p:cNvSpPr>
          <p:nvPr>
            <p:ph type="dt" idx="10"/>
          </p:nvPr>
        </p:nvSpPr>
        <p:spPr>
          <a:xfrm>
            <a:off x="609600" y="6356351"/>
            <a:ext cx="28448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7" name="Google Shape;77;p16"/>
          <p:cNvSpPr txBox="1">
            <a:spLocks noGrp="1"/>
          </p:cNvSpPr>
          <p:nvPr>
            <p:ph type="ftr" idx="11"/>
          </p:nvPr>
        </p:nvSpPr>
        <p:spPr>
          <a:xfrm>
            <a:off x="4165600" y="6356351"/>
            <a:ext cx="3860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8" name="Google Shape;78;p16"/>
          <p:cNvSpPr txBox="1">
            <a:spLocks noGrp="1"/>
          </p:cNvSpPr>
          <p:nvPr>
            <p:ph type="sldNum" idx="12"/>
          </p:nvPr>
        </p:nvSpPr>
        <p:spPr>
          <a:xfrm>
            <a:off x="8737600" y="6356351"/>
            <a:ext cx="28448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3826780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mp; Content Bottom Bar">
  <p:cSld name="Title &amp; Content Bottom Bar">
    <p:spTree>
      <p:nvGrpSpPr>
        <p:cNvPr id="1" name="Shape 79"/>
        <p:cNvGrpSpPr/>
        <p:nvPr/>
      </p:nvGrpSpPr>
      <p:grpSpPr>
        <a:xfrm>
          <a:off x="0" y="0"/>
          <a:ext cx="0" cy="0"/>
          <a:chOff x="0" y="0"/>
          <a:chExt cx="0" cy="0"/>
        </a:xfrm>
      </p:grpSpPr>
      <p:sp>
        <p:nvSpPr>
          <p:cNvPr id="80" name="Google Shape;80;p17"/>
          <p:cNvSpPr/>
          <p:nvPr/>
        </p:nvSpPr>
        <p:spPr>
          <a:xfrm>
            <a:off x="240822" y="6284402"/>
            <a:ext cx="11710359" cy="90519"/>
          </a:xfrm>
          <a:prstGeom prst="rect">
            <a:avLst/>
          </a:prstGeom>
          <a:solidFill>
            <a:srgbClr val="F3F3F3"/>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Arial"/>
              <a:ea typeface="Arial"/>
              <a:cs typeface="Arial"/>
              <a:sym typeface="Arial"/>
            </a:endParaRPr>
          </a:p>
        </p:txBody>
      </p:sp>
      <p:sp>
        <p:nvSpPr>
          <p:cNvPr id="81" name="Google Shape;81;p17"/>
          <p:cNvSpPr/>
          <p:nvPr/>
        </p:nvSpPr>
        <p:spPr>
          <a:xfrm rot="10800000" flipH="1">
            <a:off x="240822" y="6426679"/>
            <a:ext cx="11710359" cy="370936"/>
          </a:xfrm>
          <a:prstGeom prst="rect">
            <a:avLst/>
          </a:prstGeom>
          <a:solidFill>
            <a:srgbClr val="F3F3F3"/>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Arial"/>
              <a:ea typeface="Arial"/>
              <a:cs typeface="Arial"/>
              <a:sym typeface="Arial"/>
            </a:endParaRPr>
          </a:p>
        </p:txBody>
      </p:sp>
      <p:sp>
        <p:nvSpPr>
          <p:cNvPr id="82" name="Google Shape;82;p17"/>
          <p:cNvSpPr txBox="1">
            <a:spLocks noGrp="1"/>
          </p:cNvSpPr>
          <p:nvPr>
            <p:ph type="body" idx="1"/>
          </p:nvPr>
        </p:nvSpPr>
        <p:spPr>
          <a:xfrm>
            <a:off x="609600" y="1219201"/>
            <a:ext cx="10972800" cy="4648201"/>
          </a:xfrm>
          <a:prstGeom prst="rect">
            <a:avLst/>
          </a:prstGeom>
          <a:noFill/>
          <a:ln>
            <a:noFill/>
          </a:ln>
        </p:spPr>
        <p:txBody>
          <a:bodyPr spcFirstLastPara="1" wrap="square" lIns="68575" tIns="34275" rIns="68575" bIns="34275" anchor="t" anchorCtr="0">
            <a:normAutofit/>
          </a:bodyPr>
          <a:lstStyle>
            <a:lvl1pPr marL="609585" lvl="0" indent="-457189" algn="l">
              <a:spcBef>
                <a:spcPts val="533"/>
              </a:spcBef>
              <a:spcAft>
                <a:spcPts val="0"/>
              </a:spcAft>
              <a:buClr>
                <a:schemeClr val="dk1"/>
              </a:buClr>
              <a:buSzPts val="1800"/>
              <a:buChar char="•"/>
              <a:defRPr sz="2400">
                <a:latin typeface="Arial"/>
                <a:ea typeface="Arial"/>
                <a:cs typeface="Arial"/>
                <a:sym typeface="Arial"/>
              </a:defRPr>
            </a:lvl1pPr>
            <a:lvl2pPr marL="1219170" lvl="1" indent="-431789" algn="l">
              <a:spcBef>
                <a:spcPts val="400"/>
              </a:spcBef>
              <a:spcAft>
                <a:spcPts val="0"/>
              </a:spcAft>
              <a:buClr>
                <a:schemeClr val="dk1"/>
              </a:buClr>
              <a:buSzPts val="1500"/>
              <a:buFont typeface="Courier New"/>
              <a:buChar char="o"/>
              <a:defRPr sz="2000">
                <a:latin typeface="Arial"/>
                <a:ea typeface="Arial"/>
                <a:cs typeface="Arial"/>
                <a:sym typeface="Arial"/>
              </a:defRPr>
            </a:lvl2pPr>
            <a:lvl3pPr marL="1828754" lvl="2" indent="-423323" algn="l">
              <a:spcBef>
                <a:spcPts val="400"/>
              </a:spcBef>
              <a:spcAft>
                <a:spcPts val="0"/>
              </a:spcAft>
              <a:buClr>
                <a:schemeClr val="dk1"/>
              </a:buClr>
              <a:buSzPts val="1400"/>
              <a:buChar char="•"/>
              <a:defRPr sz="1867">
                <a:latin typeface="Arial"/>
                <a:ea typeface="Arial"/>
                <a:cs typeface="Arial"/>
                <a:sym typeface="Arial"/>
              </a:defRPr>
            </a:lvl3pPr>
            <a:lvl4pPr marL="2438339" lvl="3" indent="-406390" algn="l">
              <a:spcBef>
                <a:spcPts val="267"/>
              </a:spcBef>
              <a:spcAft>
                <a:spcPts val="0"/>
              </a:spcAft>
              <a:buClr>
                <a:schemeClr val="dk1"/>
              </a:buClr>
              <a:buSzPts val="1200"/>
              <a:buChar char="–"/>
              <a:defRPr sz="1600">
                <a:latin typeface="Arial"/>
                <a:ea typeface="Arial"/>
                <a:cs typeface="Arial"/>
                <a:sym typeface="Arial"/>
              </a:defRPr>
            </a:lvl4pPr>
            <a:lvl5pPr marL="3047924" lvl="4" indent="-406390" algn="l">
              <a:spcBef>
                <a:spcPts val="267"/>
              </a:spcBef>
              <a:spcAft>
                <a:spcPts val="0"/>
              </a:spcAft>
              <a:buClr>
                <a:schemeClr val="dk1"/>
              </a:buClr>
              <a:buSzPts val="1200"/>
              <a:buChar char="»"/>
              <a:defRPr sz="1600">
                <a:latin typeface="Arial"/>
                <a:ea typeface="Arial"/>
                <a:cs typeface="Arial"/>
                <a:sym typeface="Arial"/>
              </a:defRPr>
            </a:lvl5pPr>
            <a:lvl6pPr marL="3657509" lvl="5" indent="-423323" algn="l">
              <a:spcBef>
                <a:spcPts val="400"/>
              </a:spcBef>
              <a:spcAft>
                <a:spcPts val="0"/>
              </a:spcAft>
              <a:buClr>
                <a:schemeClr val="dk1"/>
              </a:buClr>
              <a:buSzPts val="1400"/>
              <a:buChar char="•"/>
              <a:defRPr/>
            </a:lvl6pPr>
            <a:lvl7pPr marL="4267093" lvl="6" indent="-423323" algn="l">
              <a:spcBef>
                <a:spcPts val="400"/>
              </a:spcBef>
              <a:spcAft>
                <a:spcPts val="0"/>
              </a:spcAft>
              <a:buClr>
                <a:schemeClr val="dk1"/>
              </a:buClr>
              <a:buSzPts val="1400"/>
              <a:buChar char="•"/>
              <a:defRPr/>
            </a:lvl7pPr>
            <a:lvl8pPr marL="4876678" lvl="7" indent="-423323" algn="l">
              <a:spcBef>
                <a:spcPts val="400"/>
              </a:spcBef>
              <a:spcAft>
                <a:spcPts val="0"/>
              </a:spcAft>
              <a:buClr>
                <a:schemeClr val="dk1"/>
              </a:buClr>
              <a:buSzPts val="1400"/>
              <a:buChar char="•"/>
              <a:defRPr/>
            </a:lvl8pPr>
            <a:lvl9pPr marL="5486263" lvl="8" indent="-423323" algn="l">
              <a:spcBef>
                <a:spcPts val="400"/>
              </a:spcBef>
              <a:spcAft>
                <a:spcPts val="0"/>
              </a:spcAft>
              <a:buClr>
                <a:schemeClr val="dk1"/>
              </a:buClr>
              <a:buSzPts val="1400"/>
              <a:buChar char="•"/>
              <a:defRPr/>
            </a:lvl9pPr>
          </a:lstStyle>
          <a:p>
            <a:endParaRPr/>
          </a:p>
        </p:txBody>
      </p:sp>
      <p:sp>
        <p:nvSpPr>
          <p:cNvPr id="83" name="Google Shape;83;p17"/>
          <p:cNvSpPr txBox="1">
            <a:spLocks noGrp="1"/>
          </p:cNvSpPr>
          <p:nvPr>
            <p:ph type="dt" idx="10"/>
          </p:nvPr>
        </p:nvSpPr>
        <p:spPr>
          <a:xfrm>
            <a:off x="609600" y="6432491"/>
            <a:ext cx="102870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sz="1067"/>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4" name="Google Shape;84;p17"/>
          <p:cNvSpPr txBox="1">
            <a:spLocks noGrp="1"/>
          </p:cNvSpPr>
          <p:nvPr>
            <p:ph type="sldNum" idx="12"/>
          </p:nvPr>
        </p:nvSpPr>
        <p:spPr>
          <a:xfrm>
            <a:off x="11201400" y="6432491"/>
            <a:ext cx="6858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sz="1067">
                <a:solidFill>
                  <a:srgbClr val="888888"/>
                </a:solidFill>
                <a:latin typeface="Arial"/>
                <a:ea typeface="Arial"/>
                <a:cs typeface="Arial"/>
                <a:sym typeface="Arial"/>
              </a:defRPr>
            </a:lvl1pPr>
            <a:lvl2pPr marL="0" lvl="1" indent="0" algn="r">
              <a:spcBef>
                <a:spcPts val="0"/>
              </a:spcBef>
              <a:buNone/>
              <a:defRPr sz="1067">
                <a:solidFill>
                  <a:srgbClr val="888888"/>
                </a:solidFill>
                <a:latin typeface="Arial"/>
                <a:ea typeface="Arial"/>
                <a:cs typeface="Arial"/>
                <a:sym typeface="Arial"/>
              </a:defRPr>
            </a:lvl2pPr>
            <a:lvl3pPr marL="0" lvl="2" indent="0" algn="r">
              <a:spcBef>
                <a:spcPts val="0"/>
              </a:spcBef>
              <a:buNone/>
              <a:defRPr sz="1067">
                <a:solidFill>
                  <a:srgbClr val="888888"/>
                </a:solidFill>
                <a:latin typeface="Arial"/>
                <a:ea typeface="Arial"/>
                <a:cs typeface="Arial"/>
                <a:sym typeface="Arial"/>
              </a:defRPr>
            </a:lvl3pPr>
            <a:lvl4pPr marL="0" lvl="3" indent="0" algn="r">
              <a:spcBef>
                <a:spcPts val="0"/>
              </a:spcBef>
              <a:buNone/>
              <a:defRPr sz="1067">
                <a:solidFill>
                  <a:srgbClr val="888888"/>
                </a:solidFill>
                <a:latin typeface="Arial"/>
                <a:ea typeface="Arial"/>
                <a:cs typeface="Arial"/>
                <a:sym typeface="Arial"/>
              </a:defRPr>
            </a:lvl4pPr>
            <a:lvl5pPr marL="0" lvl="4" indent="0" algn="r">
              <a:spcBef>
                <a:spcPts val="0"/>
              </a:spcBef>
              <a:buNone/>
              <a:defRPr sz="1067">
                <a:solidFill>
                  <a:srgbClr val="888888"/>
                </a:solidFill>
                <a:latin typeface="Arial"/>
                <a:ea typeface="Arial"/>
                <a:cs typeface="Arial"/>
                <a:sym typeface="Arial"/>
              </a:defRPr>
            </a:lvl5pPr>
            <a:lvl6pPr marL="0" lvl="5" indent="0" algn="r">
              <a:spcBef>
                <a:spcPts val="0"/>
              </a:spcBef>
              <a:buNone/>
              <a:defRPr sz="1067">
                <a:solidFill>
                  <a:srgbClr val="888888"/>
                </a:solidFill>
                <a:latin typeface="Arial"/>
                <a:ea typeface="Arial"/>
                <a:cs typeface="Arial"/>
                <a:sym typeface="Arial"/>
              </a:defRPr>
            </a:lvl6pPr>
            <a:lvl7pPr marL="0" lvl="6" indent="0" algn="r">
              <a:spcBef>
                <a:spcPts val="0"/>
              </a:spcBef>
              <a:buNone/>
              <a:defRPr sz="1067">
                <a:solidFill>
                  <a:srgbClr val="888888"/>
                </a:solidFill>
                <a:latin typeface="Arial"/>
                <a:ea typeface="Arial"/>
                <a:cs typeface="Arial"/>
                <a:sym typeface="Arial"/>
              </a:defRPr>
            </a:lvl7pPr>
            <a:lvl8pPr marL="0" lvl="7" indent="0" algn="r">
              <a:spcBef>
                <a:spcPts val="0"/>
              </a:spcBef>
              <a:buNone/>
              <a:defRPr sz="1067">
                <a:solidFill>
                  <a:srgbClr val="888888"/>
                </a:solidFill>
                <a:latin typeface="Arial"/>
                <a:ea typeface="Arial"/>
                <a:cs typeface="Arial"/>
                <a:sym typeface="Arial"/>
              </a:defRPr>
            </a:lvl8pPr>
            <a:lvl9pPr marL="0" lvl="8" indent="0" algn="r">
              <a:spcBef>
                <a:spcPts val="0"/>
              </a:spcBef>
              <a:buNone/>
              <a:defRPr sz="1067">
                <a:solidFill>
                  <a:srgbClr val="888888"/>
                </a:solidFill>
                <a:latin typeface="Arial"/>
                <a:ea typeface="Arial"/>
                <a:cs typeface="Arial"/>
                <a:sym typeface="Arial"/>
              </a:defRPr>
            </a:lvl9pPr>
          </a:lstStyle>
          <a:p>
            <a:fld id="{00000000-1234-1234-1234-123412341234}" type="slidenum">
              <a:rPr lang="en" smtClean="0"/>
              <a:pPr/>
              <a:t>‹#›</a:t>
            </a:fld>
            <a:endParaRPr lang="en"/>
          </a:p>
        </p:txBody>
      </p:sp>
      <p:sp>
        <p:nvSpPr>
          <p:cNvPr id="85" name="Google Shape;85;p17"/>
          <p:cNvSpPr/>
          <p:nvPr/>
        </p:nvSpPr>
        <p:spPr>
          <a:xfrm>
            <a:off x="0" y="352309"/>
            <a:ext cx="393192" cy="395251"/>
          </a:xfrm>
          <a:prstGeom prst="rect">
            <a:avLst/>
          </a:prstGeom>
          <a:solidFill>
            <a:schemeClr val="accent2"/>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Arial"/>
              <a:ea typeface="Arial"/>
              <a:cs typeface="Arial"/>
              <a:sym typeface="Arial"/>
            </a:endParaRPr>
          </a:p>
        </p:txBody>
      </p:sp>
      <p:sp>
        <p:nvSpPr>
          <p:cNvPr id="86" name="Google Shape;86;p17"/>
          <p:cNvSpPr txBox="1">
            <a:spLocks noGrp="1"/>
          </p:cNvSpPr>
          <p:nvPr>
            <p:ph type="title"/>
          </p:nvPr>
        </p:nvSpPr>
        <p:spPr>
          <a:xfrm>
            <a:off x="599536" y="267419"/>
            <a:ext cx="10972800" cy="538939"/>
          </a:xfrm>
          <a:prstGeom prst="rect">
            <a:avLst/>
          </a:prstGeom>
          <a:noFill/>
          <a:ln>
            <a:noFill/>
          </a:ln>
        </p:spPr>
        <p:txBody>
          <a:bodyPr spcFirstLastPara="1" wrap="square" lIns="68575" tIns="0" rIns="68575" bIns="34275" anchor="t" anchorCtr="0">
            <a:noAutofit/>
          </a:bodyPr>
          <a:lstStyle>
            <a:lvl1pPr lvl="0" algn="l">
              <a:spcBef>
                <a:spcPts val="0"/>
              </a:spcBef>
              <a:spcAft>
                <a:spcPts val="0"/>
              </a:spcAft>
              <a:buClr>
                <a:schemeClr val="dk1"/>
              </a:buClr>
              <a:buSzPts val="2400"/>
              <a:buFont typeface="Arial"/>
              <a:buNone/>
              <a:defRPr sz="3200" b="1">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Tree>
    <p:extLst>
      <p:ext uri="{BB962C8B-B14F-4D97-AF65-F5344CB8AC3E}">
        <p14:creationId xmlns:p14="http://schemas.microsoft.com/office/powerpoint/2010/main" val="13834408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87"/>
        <p:cNvGrpSpPr/>
        <p:nvPr/>
      </p:nvGrpSpPr>
      <p:grpSpPr>
        <a:xfrm>
          <a:off x="0" y="0"/>
          <a:ext cx="0" cy="0"/>
          <a:chOff x="0" y="0"/>
          <a:chExt cx="0" cy="0"/>
        </a:xfrm>
      </p:grpSpPr>
      <p:sp>
        <p:nvSpPr>
          <p:cNvPr id="88" name="Google Shape;88;p18"/>
          <p:cNvSpPr txBox="1">
            <a:spLocks noGrp="1"/>
          </p:cNvSpPr>
          <p:nvPr>
            <p:ph type="body" idx="1"/>
          </p:nvPr>
        </p:nvSpPr>
        <p:spPr>
          <a:xfrm>
            <a:off x="1727200" y="2133600"/>
            <a:ext cx="8229600" cy="3352800"/>
          </a:xfrm>
          <a:prstGeom prst="rect">
            <a:avLst/>
          </a:prstGeom>
          <a:noFill/>
          <a:ln>
            <a:noFill/>
          </a:ln>
        </p:spPr>
        <p:txBody>
          <a:bodyPr spcFirstLastPara="1" wrap="square" lIns="68575" tIns="34275" rIns="68575" bIns="34275" anchor="t" anchorCtr="0">
            <a:normAutofit/>
          </a:bodyPr>
          <a:lstStyle>
            <a:lvl1pPr marL="609585" lvl="0" indent="-457189" algn="l" rtl="0">
              <a:spcBef>
                <a:spcPts val="533"/>
              </a:spcBef>
              <a:spcAft>
                <a:spcPts val="0"/>
              </a:spcAft>
              <a:buClr>
                <a:schemeClr val="dk1"/>
              </a:buClr>
              <a:buSzPts val="1800"/>
              <a:buChar char="•"/>
              <a:defRPr sz="2400">
                <a:latin typeface="Verdana"/>
                <a:ea typeface="Verdana"/>
                <a:cs typeface="Verdana"/>
                <a:sym typeface="Verdana"/>
              </a:defRPr>
            </a:lvl1pPr>
            <a:lvl2pPr marL="1219170" lvl="1" indent="-431789" algn="l" rtl="0">
              <a:spcBef>
                <a:spcPts val="400"/>
              </a:spcBef>
              <a:spcAft>
                <a:spcPts val="0"/>
              </a:spcAft>
              <a:buClr>
                <a:schemeClr val="dk1"/>
              </a:buClr>
              <a:buSzPts val="1500"/>
              <a:buChar char="–"/>
              <a:defRPr sz="2000">
                <a:latin typeface="Verdana"/>
                <a:ea typeface="Verdana"/>
                <a:cs typeface="Verdana"/>
                <a:sym typeface="Verdana"/>
              </a:defRPr>
            </a:lvl2pPr>
            <a:lvl3pPr marL="1828754" lvl="2" indent="-423323" algn="l" rtl="0">
              <a:spcBef>
                <a:spcPts val="400"/>
              </a:spcBef>
              <a:spcAft>
                <a:spcPts val="0"/>
              </a:spcAft>
              <a:buClr>
                <a:schemeClr val="dk1"/>
              </a:buClr>
              <a:buSzPts val="1400"/>
              <a:buChar char="•"/>
              <a:defRPr sz="1867">
                <a:latin typeface="Verdana"/>
                <a:ea typeface="Verdana"/>
                <a:cs typeface="Verdana"/>
                <a:sym typeface="Verdana"/>
              </a:defRPr>
            </a:lvl3pPr>
            <a:lvl4pPr marL="2438339" lvl="3" indent="-406390" algn="l" rtl="0">
              <a:spcBef>
                <a:spcPts val="267"/>
              </a:spcBef>
              <a:spcAft>
                <a:spcPts val="0"/>
              </a:spcAft>
              <a:buClr>
                <a:schemeClr val="dk1"/>
              </a:buClr>
              <a:buSzPts val="1200"/>
              <a:buChar char="–"/>
              <a:defRPr sz="1600">
                <a:latin typeface="Verdana"/>
                <a:ea typeface="Verdana"/>
                <a:cs typeface="Verdana"/>
                <a:sym typeface="Verdana"/>
              </a:defRPr>
            </a:lvl4pPr>
            <a:lvl5pPr marL="3047924" lvl="4" indent="-406390" algn="l" rtl="0">
              <a:spcBef>
                <a:spcPts val="267"/>
              </a:spcBef>
              <a:spcAft>
                <a:spcPts val="0"/>
              </a:spcAft>
              <a:buClr>
                <a:schemeClr val="dk1"/>
              </a:buClr>
              <a:buSzPts val="1200"/>
              <a:buChar char="»"/>
              <a:defRPr sz="1600">
                <a:latin typeface="Verdana"/>
                <a:ea typeface="Verdana"/>
                <a:cs typeface="Verdana"/>
                <a:sym typeface="Verdana"/>
              </a:defRPr>
            </a:lvl5pPr>
            <a:lvl6pPr marL="3657509" lvl="5" indent="-423323" algn="l" rtl="0">
              <a:spcBef>
                <a:spcPts val="400"/>
              </a:spcBef>
              <a:spcAft>
                <a:spcPts val="0"/>
              </a:spcAft>
              <a:buClr>
                <a:schemeClr val="dk1"/>
              </a:buClr>
              <a:buSzPts val="1400"/>
              <a:buChar char="•"/>
              <a:defRPr/>
            </a:lvl6pPr>
            <a:lvl7pPr marL="4267093" lvl="6" indent="-423323" algn="l" rtl="0">
              <a:spcBef>
                <a:spcPts val="400"/>
              </a:spcBef>
              <a:spcAft>
                <a:spcPts val="0"/>
              </a:spcAft>
              <a:buClr>
                <a:schemeClr val="dk1"/>
              </a:buClr>
              <a:buSzPts val="1400"/>
              <a:buChar char="•"/>
              <a:defRPr/>
            </a:lvl7pPr>
            <a:lvl8pPr marL="4876678" lvl="7" indent="-423323" algn="l" rtl="0">
              <a:spcBef>
                <a:spcPts val="400"/>
              </a:spcBef>
              <a:spcAft>
                <a:spcPts val="0"/>
              </a:spcAft>
              <a:buClr>
                <a:schemeClr val="dk1"/>
              </a:buClr>
              <a:buSzPts val="1400"/>
              <a:buChar char="•"/>
              <a:defRPr/>
            </a:lvl8pPr>
            <a:lvl9pPr marL="5486263" lvl="8" indent="-423323" algn="l" rtl="0">
              <a:spcBef>
                <a:spcPts val="400"/>
              </a:spcBef>
              <a:spcAft>
                <a:spcPts val="0"/>
              </a:spcAft>
              <a:buClr>
                <a:schemeClr val="dk1"/>
              </a:buClr>
              <a:buSzPts val="1400"/>
              <a:buChar char="•"/>
              <a:defRPr/>
            </a:lvl9pPr>
          </a:lstStyle>
          <a:p>
            <a:endParaRPr/>
          </a:p>
        </p:txBody>
      </p:sp>
      <p:sp>
        <p:nvSpPr>
          <p:cNvPr id="89" name="Google Shape;89;p18"/>
          <p:cNvSpPr txBox="1">
            <a:spLocks noGrp="1"/>
          </p:cNvSpPr>
          <p:nvPr>
            <p:ph type="dt" idx="10"/>
          </p:nvPr>
        </p:nvSpPr>
        <p:spPr>
          <a:xfrm>
            <a:off x="609600" y="6400801"/>
            <a:ext cx="2844800" cy="3652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0" name="Google Shape;90;p18"/>
          <p:cNvSpPr txBox="1">
            <a:spLocks noGrp="1"/>
          </p:cNvSpPr>
          <p:nvPr>
            <p:ph type="ftr" idx="11"/>
          </p:nvPr>
        </p:nvSpPr>
        <p:spPr>
          <a:xfrm>
            <a:off x="4165600" y="6400801"/>
            <a:ext cx="3860800" cy="3652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1" name="Google Shape;91;p18"/>
          <p:cNvSpPr txBox="1">
            <a:spLocks noGrp="1"/>
          </p:cNvSpPr>
          <p:nvPr>
            <p:ph type="sldNum" idx="12"/>
          </p:nvPr>
        </p:nvSpPr>
        <p:spPr>
          <a:xfrm>
            <a:off x="8737600" y="6400801"/>
            <a:ext cx="2844800" cy="3652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fld id="{00000000-1234-1234-1234-123412341234}" type="slidenum">
              <a:rPr lang="en" smtClean="0"/>
              <a:pPr/>
              <a:t>‹#›</a:t>
            </a:fld>
            <a:endParaRPr lang="en"/>
          </a:p>
        </p:txBody>
      </p:sp>
      <p:sp>
        <p:nvSpPr>
          <p:cNvPr id="92" name="Google Shape;92;p18"/>
          <p:cNvSpPr txBox="1">
            <a:spLocks noGrp="1"/>
          </p:cNvSpPr>
          <p:nvPr>
            <p:ph type="title"/>
          </p:nvPr>
        </p:nvSpPr>
        <p:spPr>
          <a:xfrm>
            <a:off x="609600" y="0"/>
            <a:ext cx="10972800" cy="11432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Clr>
                <a:schemeClr val="dk1"/>
              </a:buClr>
              <a:buSzPts val="2100"/>
              <a:buFont typeface="Verdana"/>
              <a:buNone/>
              <a:defRPr sz="2800">
                <a:latin typeface="Verdana"/>
                <a:ea typeface="Verdana"/>
                <a:cs typeface="Verdana"/>
                <a:sym typeface="Verdana"/>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cxnSp>
        <p:nvCxnSpPr>
          <p:cNvPr id="93" name="Google Shape;93;p18"/>
          <p:cNvCxnSpPr/>
          <p:nvPr/>
        </p:nvCxnSpPr>
        <p:spPr>
          <a:xfrm>
            <a:off x="0" y="1143000"/>
            <a:ext cx="11582400" cy="0"/>
          </a:xfrm>
          <a:prstGeom prst="straightConnector1">
            <a:avLst/>
          </a:prstGeom>
          <a:noFill/>
          <a:ln w="38100" cap="flat" cmpd="sng">
            <a:solidFill>
              <a:srgbClr val="A71930"/>
            </a:solidFill>
            <a:prstDash val="solid"/>
            <a:round/>
            <a:headEnd type="none" w="sm" len="sm"/>
            <a:tailEnd type="none" w="sm" len="sm"/>
          </a:ln>
        </p:spPr>
      </p:cxnSp>
      <p:cxnSp>
        <p:nvCxnSpPr>
          <p:cNvPr id="94" name="Google Shape;94;p18"/>
          <p:cNvCxnSpPr/>
          <p:nvPr/>
        </p:nvCxnSpPr>
        <p:spPr>
          <a:xfrm>
            <a:off x="0" y="1219200"/>
            <a:ext cx="12192000" cy="0"/>
          </a:xfrm>
          <a:prstGeom prst="straightConnector1">
            <a:avLst/>
          </a:prstGeom>
          <a:noFill/>
          <a:ln w="158750" cap="flat" cmpd="sng">
            <a:solidFill>
              <a:srgbClr val="D8D8D8"/>
            </a:solidFill>
            <a:prstDash val="solid"/>
            <a:round/>
            <a:headEnd type="none" w="sm" len="sm"/>
            <a:tailEnd type="none" w="sm" len="sm"/>
          </a:ln>
        </p:spPr>
      </p:cxnSp>
      <p:cxnSp>
        <p:nvCxnSpPr>
          <p:cNvPr id="95" name="Google Shape;95;p18"/>
          <p:cNvCxnSpPr/>
          <p:nvPr/>
        </p:nvCxnSpPr>
        <p:spPr>
          <a:xfrm>
            <a:off x="0" y="1143000"/>
            <a:ext cx="12192000" cy="0"/>
          </a:xfrm>
          <a:prstGeom prst="straightConnector1">
            <a:avLst/>
          </a:prstGeom>
          <a:noFill/>
          <a:ln w="38100" cap="flat" cmpd="sng">
            <a:solidFill>
              <a:schemeClr val="dk2"/>
            </a:solidFill>
            <a:prstDash val="solid"/>
            <a:round/>
            <a:headEnd type="none" w="sm" len="sm"/>
            <a:tailEnd type="none" w="sm" len="sm"/>
          </a:ln>
        </p:spPr>
      </p:cxnSp>
    </p:spTree>
    <p:extLst>
      <p:ext uri="{BB962C8B-B14F-4D97-AF65-F5344CB8AC3E}">
        <p14:creationId xmlns:p14="http://schemas.microsoft.com/office/powerpoint/2010/main" val="3819992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_Title &amp; Content Bottom 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F58E6C7-150D-468A-B803-6407E50342B5}"/>
              </a:ext>
            </a:extLst>
          </p:cNvPr>
          <p:cNvSpPr/>
          <p:nvPr/>
        </p:nvSpPr>
        <p:spPr>
          <a:xfrm>
            <a:off x="240822" y="6284402"/>
            <a:ext cx="11710359" cy="90519"/>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5" name="Rectangle 14">
            <a:extLst>
              <a:ext uri="{FF2B5EF4-FFF2-40B4-BE49-F238E27FC236}">
                <a16:creationId xmlns:a16="http://schemas.microsoft.com/office/drawing/2014/main" id="{C383CCA5-AA54-4D20-AF73-627356845704}"/>
              </a:ext>
            </a:extLst>
          </p:cNvPr>
          <p:cNvSpPr/>
          <p:nvPr/>
        </p:nvSpPr>
        <p:spPr>
          <a:xfrm flipV="1">
            <a:off x="240822" y="6426679"/>
            <a:ext cx="11710359" cy="370936"/>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 name="Content Placeholder 2"/>
          <p:cNvSpPr>
            <a:spLocks noGrp="1"/>
          </p:cNvSpPr>
          <p:nvPr>
            <p:ph idx="1"/>
          </p:nvPr>
        </p:nvSpPr>
        <p:spPr>
          <a:xfrm>
            <a:off x="609600" y="1219201"/>
            <a:ext cx="10972800" cy="4648201"/>
          </a:xfrm>
        </p:spPr>
        <p:txBody>
          <a:bodyPr>
            <a:normAutofit/>
          </a:bodyPr>
          <a:lstStyle>
            <a:lvl1pPr>
              <a:defRPr sz="2400">
                <a:latin typeface="+mn-lt"/>
                <a:ea typeface="Verdana" panose="020B0604030504040204" pitchFamily="34" charset="0"/>
                <a:cs typeface="Verdana" panose="020B0604030504040204" pitchFamily="34" charset="0"/>
              </a:defRPr>
            </a:lvl1pPr>
            <a:lvl2pPr marL="742932" indent="-285744">
              <a:buFont typeface="Courier New" panose="02070309020205020404" pitchFamily="49" charset="0"/>
              <a:buChar char="o"/>
              <a:defRPr sz="2000">
                <a:latin typeface="+mn-lt"/>
                <a:ea typeface="Verdana" panose="020B0604030504040204" pitchFamily="34" charset="0"/>
                <a:cs typeface="Verdana" panose="020B0604030504040204" pitchFamily="34" charset="0"/>
              </a:defRPr>
            </a:lvl2pPr>
            <a:lvl3pPr>
              <a:defRPr sz="1800">
                <a:latin typeface="+mn-lt"/>
                <a:ea typeface="Verdana" panose="020B0604030504040204" pitchFamily="34" charset="0"/>
                <a:cs typeface="Verdana" panose="020B0604030504040204" pitchFamily="34" charset="0"/>
              </a:defRPr>
            </a:lvl3pPr>
            <a:lvl4pPr>
              <a:defRPr sz="1600">
                <a:latin typeface="+mn-lt"/>
                <a:ea typeface="Verdana" panose="020B0604030504040204" pitchFamily="34" charset="0"/>
                <a:cs typeface="Verdana" panose="020B0604030504040204" pitchFamily="34" charset="0"/>
              </a:defRPr>
            </a:lvl4pPr>
            <a:lvl5pPr>
              <a:defRPr sz="1600">
                <a:latin typeface="+mn-lt"/>
                <a:ea typeface="Verdana" panose="020B0604030504040204" pitchFamily="34" charset="0"/>
                <a:cs typeface="Verdana" panose="020B0604030504040204" pitchFamily="34" charset="0"/>
              </a:defRPr>
            </a:lvl5pPr>
          </a:lstStyle>
          <a:p>
            <a:pPr lvl="0"/>
            <a:r>
              <a:rPr lang="en-US"/>
              <a:t>Click to edit Master text styles</a:t>
            </a:r>
          </a:p>
          <a:p>
            <a:pPr lvl="1"/>
            <a:r>
              <a:rPr lang="en-US"/>
              <a:t>Second level</a:t>
            </a:r>
          </a:p>
          <a:p>
            <a:pPr lvl="2"/>
            <a:r>
              <a:rPr lang="en-US"/>
              <a:t>Third level</a:t>
            </a:r>
          </a:p>
        </p:txBody>
      </p:sp>
      <p:sp>
        <p:nvSpPr>
          <p:cNvPr id="11" name="Date Placeholder 6"/>
          <p:cNvSpPr>
            <a:spLocks noGrp="1"/>
          </p:cNvSpPr>
          <p:nvPr>
            <p:ph type="dt" sz="half" idx="10"/>
          </p:nvPr>
        </p:nvSpPr>
        <p:spPr>
          <a:xfrm>
            <a:off x="609600" y="6432491"/>
            <a:ext cx="10287000" cy="365125"/>
          </a:xfrm>
        </p:spPr>
        <p:txBody>
          <a:bodyPr/>
          <a:lstStyle>
            <a:lvl1pPr>
              <a:defRPr sz="1051"/>
            </a:lvl1pPr>
          </a:lstStyle>
          <a:p>
            <a:endParaRPr lang="en-US"/>
          </a:p>
        </p:txBody>
      </p:sp>
      <p:sp>
        <p:nvSpPr>
          <p:cNvPr id="13" name="Slide Number Placeholder 8"/>
          <p:cNvSpPr>
            <a:spLocks noGrp="1"/>
          </p:cNvSpPr>
          <p:nvPr>
            <p:ph type="sldNum" sz="quarter" idx="12"/>
          </p:nvPr>
        </p:nvSpPr>
        <p:spPr>
          <a:xfrm>
            <a:off x="11201400" y="6432491"/>
            <a:ext cx="685800" cy="365125"/>
          </a:xfrm>
        </p:spPr>
        <p:txBody>
          <a:bodyPr/>
          <a:lstStyle>
            <a:lvl1pPr>
              <a:defRPr sz="1051"/>
            </a:lvl1pPr>
          </a:lstStyle>
          <a:p>
            <a:fld id="{B5E29AC9-683C-4482-BDF5-2C8C4D1C8B61}" type="slidenum">
              <a:rPr lang="en-US" smtClean="0"/>
              <a:t>‹#›</a:t>
            </a:fld>
            <a:endParaRPr lang="en-US"/>
          </a:p>
        </p:txBody>
      </p:sp>
      <p:sp>
        <p:nvSpPr>
          <p:cNvPr id="10" name="Rectangle 9">
            <a:extLst>
              <a:ext uri="{FF2B5EF4-FFF2-40B4-BE49-F238E27FC236}">
                <a16:creationId xmlns:a16="http://schemas.microsoft.com/office/drawing/2014/main" id="{F95CBEA2-ACC0-47AE-936C-FBF0D7595B1B}"/>
              </a:ext>
            </a:extLst>
          </p:cNvPr>
          <p:cNvSpPr/>
          <p:nvPr/>
        </p:nvSpPr>
        <p:spPr>
          <a:xfrm>
            <a:off x="0" y="352309"/>
            <a:ext cx="393192" cy="3952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4" name="Title 1">
            <a:extLst>
              <a:ext uri="{FF2B5EF4-FFF2-40B4-BE49-F238E27FC236}">
                <a16:creationId xmlns:a16="http://schemas.microsoft.com/office/drawing/2014/main" id="{AFB166F3-AC9E-45C3-9FBE-93B50965C5E7}"/>
              </a:ext>
            </a:extLst>
          </p:cNvPr>
          <p:cNvSpPr>
            <a:spLocks noGrp="1"/>
          </p:cNvSpPr>
          <p:nvPr>
            <p:ph type="title" hasCustomPrompt="1"/>
          </p:nvPr>
        </p:nvSpPr>
        <p:spPr>
          <a:xfrm>
            <a:off x="599536" y="267420"/>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Tree>
    <p:extLst>
      <p:ext uri="{BB962C8B-B14F-4D97-AF65-F5344CB8AC3E}">
        <p14:creationId xmlns:p14="http://schemas.microsoft.com/office/powerpoint/2010/main" val="4227369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ide - Classic">
    <p:spTree>
      <p:nvGrpSpPr>
        <p:cNvPr id="1" name=""/>
        <p:cNvGrpSpPr/>
        <p:nvPr/>
      </p:nvGrpSpPr>
      <p:grpSpPr>
        <a:xfrm>
          <a:off x="0" y="0"/>
          <a:ext cx="0" cy="0"/>
          <a:chOff x="0" y="0"/>
          <a:chExt cx="0" cy="0"/>
        </a:xfrm>
      </p:grpSpPr>
      <p:sp>
        <p:nvSpPr>
          <p:cNvPr id="11" name="Rectangle 10"/>
          <p:cNvSpPr/>
          <p:nvPr userDrawn="1"/>
        </p:nvSpPr>
        <p:spPr>
          <a:xfrm>
            <a:off x="406401" y="1100847"/>
            <a:ext cx="11379201" cy="4838783"/>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Rectangle 17"/>
          <p:cNvSpPr/>
          <p:nvPr userDrawn="1"/>
        </p:nvSpPr>
        <p:spPr>
          <a:xfrm>
            <a:off x="406401" y="6019800"/>
            <a:ext cx="11379201" cy="228600"/>
          </a:xfrm>
          <a:prstGeom prst="rect">
            <a:avLst/>
          </a:prstGeom>
          <a:solidFill>
            <a:srgbClr val="A719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000" i="1" dirty="0">
                <a:solidFill>
                  <a:schemeClr val="bg1"/>
                </a:solidFill>
              </a:rPr>
              <a:t>govlab.hks.harvard.edu</a:t>
            </a:r>
            <a:endParaRPr lang="en-US" sz="1600" i="1" dirty="0">
              <a:solidFill>
                <a:schemeClr val="bg1"/>
              </a:solidFill>
            </a:endParaRPr>
          </a:p>
        </p:txBody>
      </p:sp>
      <p:sp>
        <p:nvSpPr>
          <p:cNvPr id="3074" name="Rectangle 2"/>
          <p:cNvSpPr>
            <a:spLocks noGrp="1" noChangeArrowheads="1"/>
          </p:cNvSpPr>
          <p:nvPr userDrawn="1">
            <p:ph type="ctrTitle" hasCustomPrompt="1"/>
          </p:nvPr>
        </p:nvSpPr>
        <p:spPr>
          <a:xfrm>
            <a:off x="1320800" y="1828801"/>
            <a:ext cx="9550400" cy="1150937"/>
          </a:xfrm>
        </p:spPr>
        <p:txBody>
          <a:bodyPr>
            <a:normAutofit/>
          </a:bodyPr>
          <a:lstStyle>
            <a:lvl1pPr algn="l">
              <a:defRPr sz="3600" b="1">
                <a:solidFill>
                  <a:srgbClr val="AE2431"/>
                </a:solidFill>
                <a:latin typeface="+mj-lt"/>
                <a:ea typeface="Verdana" panose="020B0604030504040204" pitchFamily="34" charset="0"/>
                <a:cs typeface="Verdana" panose="020B0604030504040204" pitchFamily="34" charset="0"/>
              </a:defRPr>
            </a:lvl1pPr>
          </a:lstStyle>
          <a:p>
            <a:pPr lvl="0"/>
            <a:r>
              <a:rPr lang="en-US" altLang="en-US" noProof="0" dirty="0"/>
              <a:t>[Title]</a:t>
            </a:r>
          </a:p>
        </p:txBody>
      </p:sp>
      <p:sp>
        <p:nvSpPr>
          <p:cNvPr id="3075" name="Rectangle 3"/>
          <p:cNvSpPr>
            <a:spLocks noGrp="1" noChangeArrowheads="1"/>
          </p:cNvSpPr>
          <p:nvPr userDrawn="1">
            <p:ph type="subTitle" idx="1" hasCustomPrompt="1"/>
          </p:nvPr>
        </p:nvSpPr>
        <p:spPr>
          <a:xfrm>
            <a:off x="1320800" y="3114884"/>
            <a:ext cx="9550400" cy="914400"/>
          </a:xfrm>
        </p:spPr>
        <p:txBody>
          <a:bodyPr>
            <a:normAutofit/>
          </a:bodyPr>
          <a:lstStyle>
            <a:lvl1pPr marL="0" indent="0">
              <a:buNone/>
              <a:defRPr sz="2800">
                <a:latin typeface="+mj-lt"/>
                <a:ea typeface="Verdana" panose="020B0604030504040204" pitchFamily="34" charset="0"/>
                <a:cs typeface="Verdana" panose="020B0604030504040204" pitchFamily="34" charset="0"/>
              </a:defRPr>
            </a:lvl1pPr>
          </a:lstStyle>
          <a:p>
            <a:pPr lvl="0"/>
            <a:r>
              <a:rPr lang="en-US" altLang="en-US" noProof="0" dirty="0"/>
              <a:t>[Subtitle]</a:t>
            </a:r>
          </a:p>
        </p:txBody>
      </p:sp>
      <p:pic>
        <p:nvPicPr>
          <p:cNvPr id="2" name="Picture 1">
            <a:extLst>
              <a:ext uri="{FF2B5EF4-FFF2-40B4-BE49-F238E27FC236}">
                <a16:creationId xmlns:a16="http://schemas.microsoft.com/office/drawing/2014/main" id="{4518B136-1403-4E30-A0BD-F39C97836CB1}"/>
              </a:ext>
            </a:extLst>
          </p:cNvPr>
          <p:cNvPicPr>
            <a:picLocks noChangeAspect="1"/>
          </p:cNvPicPr>
          <p:nvPr userDrawn="1"/>
        </p:nvPicPr>
        <p:blipFill>
          <a:blip r:embed="rId2"/>
          <a:stretch>
            <a:fillRect/>
          </a:stretch>
        </p:blipFill>
        <p:spPr>
          <a:xfrm>
            <a:off x="533400" y="401128"/>
            <a:ext cx="2999219" cy="480302"/>
          </a:xfrm>
          <a:prstGeom prst="rect">
            <a:avLst/>
          </a:prstGeom>
        </p:spPr>
      </p:pic>
      <p:sp>
        <p:nvSpPr>
          <p:cNvPr id="10" name="Text Placeholder 3">
            <a:extLst>
              <a:ext uri="{FF2B5EF4-FFF2-40B4-BE49-F238E27FC236}">
                <a16:creationId xmlns:a16="http://schemas.microsoft.com/office/drawing/2014/main" id="{314D6DE6-EAE8-4326-B578-614EF1110E87}"/>
              </a:ext>
            </a:extLst>
          </p:cNvPr>
          <p:cNvSpPr>
            <a:spLocks noGrp="1"/>
          </p:cNvSpPr>
          <p:nvPr>
            <p:ph type="body" sz="quarter" idx="10" hasCustomPrompt="1"/>
          </p:nvPr>
        </p:nvSpPr>
        <p:spPr>
          <a:xfrm>
            <a:off x="1322818" y="4164430"/>
            <a:ext cx="9548381" cy="340066"/>
          </a:xfrm>
        </p:spPr>
        <p:txBody>
          <a:bodyPr/>
          <a:lstStyle>
            <a:lvl1pPr marL="0" indent="0">
              <a:buNone/>
              <a:defRPr/>
            </a:lvl1pPr>
            <a:lvl5pPr marL="0" indent="0">
              <a:buNone/>
              <a:defRPr>
                <a:solidFill>
                  <a:schemeClr val="accent5"/>
                </a:solidFill>
              </a:defRPr>
            </a:lvl5pPr>
          </a:lstStyle>
          <a:p>
            <a:pPr lvl="4"/>
            <a:r>
              <a:rPr lang="en-US" dirty="0"/>
              <a:t>[Date]</a:t>
            </a:r>
          </a:p>
        </p:txBody>
      </p:sp>
    </p:spTree>
    <p:extLst>
      <p:ext uri="{BB962C8B-B14F-4D97-AF65-F5344CB8AC3E}">
        <p14:creationId xmlns:p14="http://schemas.microsoft.com/office/powerpoint/2010/main" val="1256366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ide - Classic w/ agenda">
    <p:spTree>
      <p:nvGrpSpPr>
        <p:cNvPr id="1" name=""/>
        <p:cNvGrpSpPr/>
        <p:nvPr/>
      </p:nvGrpSpPr>
      <p:grpSpPr>
        <a:xfrm>
          <a:off x="0" y="0"/>
          <a:ext cx="0" cy="0"/>
          <a:chOff x="0" y="0"/>
          <a:chExt cx="0" cy="0"/>
        </a:xfrm>
      </p:grpSpPr>
      <p:sp>
        <p:nvSpPr>
          <p:cNvPr id="11" name="Rectangle 10"/>
          <p:cNvSpPr/>
          <p:nvPr userDrawn="1"/>
        </p:nvSpPr>
        <p:spPr>
          <a:xfrm>
            <a:off x="405389" y="1104817"/>
            <a:ext cx="11379201" cy="4838783"/>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Rectangle 17"/>
          <p:cNvSpPr/>
          <p:nvPr userDrawn="1"/>
        </p:nvSpPr>
        <p:spPr>
          <a:xfrm>
            <a:off x="406401" y="6019800"/>
            <a:ext cx="11379201" cy="228600"/>
          </a:xfrm>
          <a:prstGeom prst="rect">
            <a:avLst/>
          </a:prstGeom>
          <a:solidFill>
            <a:srgbClr val="A719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000" i="1" dirty="0">
                <a:solidFill>
                  <a:schemeClr val="bg1"/>
                </a:solidFill>
              </a:rPr>
              <a:t>govlab.hks.harvard.edu</a:t>
            </a:r>
            <a:endParaRPr lang="en-US" sz="1600" i="1" dirty="0">
              <a:solidFill>
                <a:schemeClr val="bg1"/>
              </a:solidFill>
            </a:endParaRPr>
          </a:p>
        </p:txBody>
      </p:sp>
      <p:sp>
        <p:nvSpPr>
          <p:cNvPr id="3074" name="Rectangle 2"/>
          <p:cNvSpPr>
            <a:spLocks noGrp="1" noChangeArrowheads="1"/>
          </p:cNvSpPr>
          <p:nvPr userDrawn="1">
            <p:ph type="ctrTitle" hasCustomPrompt="1"/>
          </p:nvPr>
        </p:nvSpPr>
        <p:spPr>
          <a:xfrm>
            <a:off x="1320800" y="1278770"/>
            <a:ext cx="9550400" cy="1150937"/>
          </a:xfrm>
        </p:spPr>
        <p:txBody>
          <a:bodyPr anchor="t">
            <a:normAutofit/>
          </a:bodyPr>
          <a:lstStyle>
            <a:lvl1pPr algn="l">
              <a:defRPr sz="3600" b="1">
                <a:solidFill>
                  <a:srgbClr val="AE2431"/>
                </a:solidFill>
                <a:latin typeface="+mj-lt"/>
                <a:ea typeface="Verdana" panose="020B0604030504040204" pitchFamily="34" charset="0"/>
                <a:cs typeface="Verdana" panose="020B0604030504040204" pitchFamily="34" charset="0"/>
              </a:defRPr>
            </a:lvl1pPr>
          </a:lstStyle>
          <a:p>
            <a:pPr lvl="0"/>
            <a:r>
              <a:rPr lang="en-US" altLang="en-US" noProof="0" dirty="0"/>
              <a:t>[Title]</a:t>
            </a:r>
          </a:p>
        </p:txBody>
      </p:sp>
      <p:sp>
        <p:nvSpPr>
          <p:cNvPr id="3075" name="Rectangle 3"/>
          <p:cNvSpPr>
            <a:spLocks noGrp="1" noChangeArrowheads="1"/>
          </p:cNvSpPr>
          <p:nvPr userDrawn="1">
            <p:ph type="subTitle" idx="1" hasCustomPrompt="1"/>
          </p:nvPr>
        </p:nvSpPr>
        <p:spPr>
          <a:xfrm>
            <a:off x="1320800" y="2561243"/>
            <a:ext cx="9550400" cy="508210"/>
          </a:xfrm>
        </p:spPr>
        <p:txBody>
          <a:bodyPr>
            <a:normAutofit/>
          </a:bodyPr>
          <a:lstStyle>
            <a:lvl1pPr marL="0" indent="0">
              <a:buNone/>
              <a:defRPr sz="2400">
                <a:latin typeface="+mj-lt"/>
                <a:ea typeface="Verdana" panose="020B0604030504040204" pitchFamily="34" charset="0"/>
                <a:cs typeface="Verdana" panose="020B0604030504040204" pitchFamily="34" charset="0"/>
              </a:defRPr>
            </a:lvl1pPr>
          </a:lstStyle>
          <a:p>
            <a:pPr lvl="0"/>
            <a:r>
              <a:rPr lang="en-US" altLang="en-US" noProof="0" dirty="0"/>
              <a:t>[Subtitle]</a:t>
            </a:r>
          </a:p>
        </p:txBody>
      </p:sp>
      <p:pic>
        <p:nvPicPr>
          <p:cNvPr id="2" name="Picture 1">
            <a:extLst>
              <a:ext uri="{FF2B5EF4-FFF2-40B4-BE49-F238E27FC236}">
                <a16:creationId xmlns:a16="http://schemas.microsoft.com/office/drawing/2014/main" id="{4518B136-1403-4E30-A0BD-F39C97836CB1}"/>
              </a:ext>
            </a:extLst>
          </p:cNvPr>
          <p:cNvPicPr>
            <a:picLocks noChangeAspect="1"/>
          </p:cNvPicPr>
          <p:nvPr userDrawn="1"/>
        </p:nvPicPr>
        <p:blipFill>
          <a:blip r:embed="rId2"/>
          <a:stretch>
            <a:fillRect/>
          </a:stretch>
        </p:blipFill>
        <p:spPr>
          <a:xfrm>
            <a:off x="533400" y="401128"/>
            <a:ext cx="2999219" cy="480302"/>
          </a:xfrm>
          <a:prstGeom prst="rect">
            <a:avLst/>
          </a:prstGeom>
        </p:spPr>
      </p:pic>
      <p:sp>
        <p:nvSpPr>
          <p:cNvPr id="10" name="Text Placeholder 3">
            <a:extLst>
              <a:ext uri="{FF2B5EF4-FFF2-40B4-BE49-F238E27FC236}">
                <a16:creationId xmlns:a16="http://schemas.microsoft.com/office/drawing/2014/main" id="{314D6DE6-EAE8-4326-B578-614EF1110E87}"/>
              </a:ext>
            </a:extLst>
          </p:cNvPr>
          <p:cNvSpPr>
            <a:spLocks noGrp="1"/>
          </p:cNvSpPr>
          <p:nvPr>
            <p:ph type="body" sz="quarter" idx="10" hasCustomPrompt="1"/>
          </p:nvPr>
        </p:nvSpPr>
        <p:spPr>
          <a:xfrm>
            <a:off x="1320800" y="3200989"/>
            <a:ext cx="9548381" cy="340066"/>
          </a:xfrm>
        </p:spPr>
        <p:txBody>
          <a:bodyPr/>
          <a:lstStyle>
            <a:lvl1pPr marL="0" indent="0">
              <a:buNone/>
              <a:defRPr/>
            </a:lvl1pPr>
            <a:lvl5pPr marL="0" indent="0">
              <a:buNone/>
              <a:defRPr>
                <a:solidFill>
                  <a:schemeClr val="accent5"/>
                </a:solidFill>
              </a:defRPr>
            </a:lvl5pPr>
          </a:lstStyle>
          <a:p>
            <a:pPr lvl="4"/>
            <a:r>
              <a:rPr lang="en-US" dirty="0"/>
              <a:t>[Date]</a:t>
            </a:r>
          </a:p>
        </p:txBody>
      </p:sp>
      <p:sp>
        <p:nvSpPr>
          <p:cNvPr id="6" name="Text Placeholder 5">
            <a:extLst>
              <a:ext uri="{FF2B5EF4-FFF2-40B4-BE49-F238E27FC236}">
                <a16:creationId xmlns:a16="http://schemas.microsoft.com/office/drawing/2014/main" id="{DA5402B5-771E-4489-AB31-D257C44F0E9F}"/>
              </a:ext>
            </a:extLst>
          </p:cNvPr>
          <p:cNvSpPr>
            <a:spLocks noGrp="1"/>
          </p:cNvSpPr>
          <p:nvPr>
            <p:ph type="body" sz="quarter" idx="11" hasCustomPrompt="1"/>
          </p:nvPr>
        </p:nvSpPr>
        <p:spPr>
          <a:xfrm>
            <a:off x="1319214" y="3898900"/>
            <a:ext cx="9550400" cy="340067"/>
          </a:xfrm>
        </p:spPr>
        <p:txBody>
          <a:bodyPr/>
          <a:lstStyle>
            <a:lvl1pPr marL="0" indent="0">
              <a:buNone/>
              <a:defRPr sz="1800" b="1" u="sng"/>
            </a:lvl1pPr>
          </a:lstStyle>
          <a:p>
            <a:pPr lvl="0"/>
            <a:r>
              <a:rPr lang="en-US" b="1" dirty="0"/>
              <a:t>Agenda</a:t>
            </a:r>
            <a:endParaRPr lang="en-US" dirty="0"/>
          </a:p>
        </p:txBody>
      </p:sp>
      <p:sp>
        <p:nvSpPr>
          <p:cNvPr id="8" name="Text Placeholder 7">
            <a:extLst>
              <a:ext uri="{FF2B5EF4-FFF2-40B4-BE49-F238E27FC236}">
                <a16:creationId xmlns:a16="http://schemas.microsoft.com/office/drawing/2014/main" id="{77BE63AA-717A-4700-8DF2-B0ECDC0F8A46}"/>
              </a:ext>
            </a:extLst>
          </p:cNvPr>
          <p:cNvSpPr>
            <a:spLocks noGrp="1"/>
          </p:cNvSpPr>
          <p:nvPr>
            <p:ph type="body" sz="quarter" idx="12" hasCustomPrompt="1"/>
          </p:nvPr>
        </p:nvSpPr>
        <p:spPr>
          <a:xfrm>
            <a:off x="1323975" y="4238968"/>
            <a:ext cx="9544050" cy="1339508"/>
          </a:xfrm>
        </p:spPr>
        <p:txBody>
          <a:bodyPr>
            <a:normAutofit/>
          </a:bodyPr>
          <a:lstStyle>
            <a:lvl1pPr marL="396875" marR="0" indent="-1127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b="0"/>
            </a:lvl1pPr>
          </a:lstStyle>
          <a:p>
            <a:pPr lvl="0"/>
            <a:r>
              <a:rPr lang="en-US" sz="1600" b="0" dirty="0"/>
              <a:t>[x min] Item 1</a:t>
            </a:r>
          </a:p>
          <a:p>
            <a:pPr marL="396875" marR="0" lvl="0" indent="-1127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1600" b="0" dirty="0"/>
              <a:t>[x min] Item 2</a:t>
            </a:r>
          </a:p>
          <a:p>
            <a:pPr marL="396875" marR="0" lvl="0" indent="-1127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1600" b="0" dirty="0"/>
              <a:t>[x min] Item 3</a:t>
            </a:r>
          </a:p>
          <a:p>
            <a:pPr lvl="0"/>
            <a:endParaRPr lang="en-US" dirty="0"/>
          </a:p>
        </p:txBody>
      </p:sp>
    </p:spTree>
    <p:extLst>
      <p:ext uri="{BB962C8B-B14F-4D97-AF65-F5344CB8AC3E}">
        <p14:creationId xmlns:p14="http://schemas.microsoft.com/office/powerpoint/2010/main" val="22290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Modern">
    <p:spTree>
      <p:nvGrpSpPr>
        <p:cNvPr id="1" name=""/>
        <p:cNvGrpSpPr/>
        <p:nvPr/>
      </p:nvGrpSpPr>
      <p:grpSpPr>
        <a:xfrm>
          <a:off x="0" y="0"/>
          <a:ext cx="0" cy="0"/>
          <a:chOff x="0" y="0"/>
          <a:chExt cx="0" cy="0"/>
        </a:xfrm>
      </p:grpSpPr>
      <p:sp>
        <p:nvSpPr>
          <p:cNvPr id="11" name="Rectangle 10"/>
          <p:cNvSpPr/>
          <p:nvPr userDrawn="1"/>
        </p:nvSpPr>
        <p:spPr>
          <a:xfrm>
            <a:off x="1066799" y="2039593"/>
            <a:ext cx="10058402" cy="2761006"/>
          </a:xfrm>
          <a:prstGeom prst="rect">
            <a:avLst/>
          </a:prstGeom>
          <a:solidFill>
            <a:schemeClr val="bg1"/>
          </a:solidFill>
          <a:ln w="28575">
            <a:solidFill>
              <a:schemeClr val="bg1">
                <a:lumMod val="85000"/>
              </a:schemeClr>
            </a:solidFill>
          </a:ln>
          <a:effectLst>
            <a:outerShdw blurRad="50800" dist="38100" dir="2700000" algn="tl" rotWithShape="0">
              <a:schemeClr val="tx1">
                <a:lumMod val="50000"/>
                <a:lumOff val="5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Rectangle 14"/>
          <p:cNvSpPr/>
          <p:nvPr userDrawn="1"/>
        </p:nvSpPr>
        <p:spPr>
          <a:xfrm>
            <a:off x="1066317" y="4800600"/>
            <a:ext cx="10058401" cy="58393"/>
          </a:xfrm>
          <a:prstGeom prst="rect">
            <a:avLst/>
          </a:prstGeom>
          <a:solidFill>
            <a:schemeClr val="bg1">
              <a:lumMod val="85000"/>
            </a:schemeClr>
          </a:solidFill>
          <a:ln>
            <a:solidFill>
              <a:schemeClr val="bg1">
                <a:lumMod val="85000"/>
              </a:schemeClr>
            </a:solidFill>
          </a:ln>
          <a:effectLst>
            <a:outerShdw blurRad="50800" dist="38100" dir="2700000" algn="tl" rotWithShape="0">
              <a:schemeClr val="tx1">
                <a:lumMod val="50000"/>
                <a:lumOff val="5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Rectangle 17"/>
          <p:cNvSpPr/>
          <p:nvPr userDrawn="1"/>
        </p:nvSpPr>
        <p:spPr>
          <a:xfrm>
            <a:off x="0" y="6608484"/>
            <a:ext cx="12192000" cy="250494"/>
          </a:xfrm>
          <a:prstGeom prst="rect">
            <a:avLst/>
          </a:prstGeom>
          <a:solidFill>
            <a:srgbClr val="A71930"/>
          </a:solidFill>
          <a:ln>
            <a:solidFill>
              <a:srgbClr val="A71930"/>
            </a:solidFill>
          </a:ln>
          <a:effectLst>
            <a:outerShdw blurRad="50800" dist="38100" dir="2700000" algn="tl" rotWithShape="0">
              <a:schemeClr val="tx1">
                <a:lumMod val="50000"/>
                <a:lumOff val="5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000" i="1" dirty="0">
                <a:solidFill>
                  <a:schemeClr val="bg1"/>
                </a:solidFill>
              </a:rPr>
              <a:t>govlab.hks.harvard.edu</a:t>
            </a:r>
            <a:endParaRPr lang="en-US" sz="1600" i="1" dirty="0">
              <a:solidFill>
                <a:schemeClr val="bg1"/>
              </a:solidFill>
            </a:endParaRPr>
          </a:p>
        </p:txBody>
      </p:sp>
      <p:sp>
        <p:nvSpPr>
          <p:cNvPr id="3074" name="Rectangle 2"/>
          <p:cNvSpPr>
            <a:spLocks noGrp="1" noChangeArrowheads="1"/>
          </p:cNvSpPr>
          <p:nvPr userDrawn="1">
            <p:ph type="ctrTitle" hasCustomPrompt="1"/>
          </p:nvPr>
        </p:nvSpPr>
        <p:spPr>
          <a:xfrm>
            <a:off x="1193799" y="2260258"/>
            <a:ext cx="9550400" cy="1150937"/>
          </a:xfrm>
        </p:spPr>
        <p:txBody>
          <a:bodyPr>
            <a:normAutofit/>
          </a:bodyPr>
          <a:lstStyle>
            <a:lvl1pPr algn="l">
              <a:defRPr sz="4000" b="1">
                <a:solidFill>
                  <a:schemeClr val="accent2"/>
                </a:solidFill>
                <a:latin typeface="+mj-lt"/>
                <a:ea typeface="Verdana" panose="020B0604030504040204" pitchFamily="34" charset="0"/>
                <a:cs typeface="Verdana" panose="020B0604030504040204" pitchFamily="34" charset="0"/>
              </a:defRPr>
            </a:lvl1pPr>
          </a:lstStyle>
          <a:p>
            <a:pPr lvl="0"/>
            <a:r>
              <a:rPr lang="en-US" altLang="en-US" noProof="0" dirty="0"/>
              <a:t>[Title]</a:t>
            </a:r>
          </a:p>
        </p:txBody>
      </p:sp>
      <p:sp>
        <p:nvSpPr>
          <p:cNvPr id="3075" name="Rectangle 3"/>
          <p:cNvSpPr>
            <a:spLocks noGrp="1" noChangeArrowheads="1"/>
          </p:cNvSpPr>
          <p:nvPr userDrawn="1">
            <p:ph type="subTitle" idx="1" hasCustomPrompt="1"/>
          </p:nvPr>
        </p:nvSpPr>
        <p:spPr>
          <a:xfrm>
            <a:off x="1193799" y="3521216"/>
            <a:ext cx="9550400" cy="685800"/>
          </a:xfrm>
        </p:spPr>
        <p:txBody>
          <a:bodyPr>
            <a:normAutofit/>
          </a:bodyPr>
          <a:lstStyle>
            <a:lvl1pPr marL="0" indent="0">
              <a:buNone/>
              <a:defRPr sz="2400">
                <a:latin typeface="+mj-lt"/>
                <a:ea typeface="Verdana" panose="020B0604030504040204" pitchFamily="34" charset="0"/>
                <a:cs typeface="Verdana" panose="020B0604030504040204" pitchFamily="34" charset="0"/>
              </a:defRPr>
            </a:lvl1pPr>
          </a:lstStyle>
          <a:p>
            <a:pPr lvl="0"/>
            <a:r>
              <a:rPr lang="en-US" altLang="en-US" noProof="0" dirty="0"/>
              <a:t>[Sub-title]</a:t>
            </a:r>
          </a:p>
        </p:txBody>
      </p:sp>
      <p:pic>
        <p:nvPicPr>
          <p:cNvPr id="2" name="Picture 1">
            <a:extLst>
              <a:ext uri="{FF2B5EF4-FFF2-40B4-BE49-F238E27FC236}">
                <a16:creationId xmlns:a16="http://schemas.microsoft.com/office/drawing/2014/main" id="{4518B136-1403-4E30-A0BD-F39C97836CB1}"/>
              </a:ext>
            </a:extLst>
          </p:cNvPr>
          <p:cNvPicPr>
            <a:picLocks noChangeAspect="1"/>
          </p:cNvPicPr>
          <p:nvPr userDrawn="1"/>
        </p:nvPicPr>
        <p:blipFill>
          <a:blip r:embed="rId2"/>
          <a:stretch>
            <a:fillRect/>
          </a:stretch>
        </p:blipFill>
        <p:spPr>
          <a:xfrm>
            <a:off x="1041395" y="5335982"/>
            <a:ext cx="2999219" cy="475007"/>
          </a:xfrm>
          <a:prstGeom prst="rect">
            <a:avLst/>
          </a:prstGeom>
        </p:spPr>
      </p:pic>
      <p:sp>
        <p:nvSpPr>
          <p:cNvPr id="8" name="Rectangle 7">
            <a:extLst>
              <a:ext uri="{FF2B5EF4-FFF2-40B4-BE49-F238E27FC236}">
                <a16:creationId xmlns:a16="http://schemas.microsoft.com/office/drawing/2014/main" id="{4E7286D2-BC35-434C-8DF5-C6B60B277F0A}"/>
              </a:ext>
            </a:extLst>
          </p:cNvPr>
          <p:cNvSpPr/>
          <p:nvPr userDrawn="1"/>
        </p:nvSpPr>
        <p:spPr>
          <a:xfrm>
            <a:off x="952500" y="2416625"/>
            <a:ext cx="134614" cy="1906985"/>
          </a:xfrm>
          <a:prstGeom prst="rect">
            <a:avLst/>
          </a:prstGeom>
          <a:solidFill>
            <a:srgbClr val="A71930"/>
          </a:solidFill>
          <a:ln>
            <a:solidFill>
              <a:srgbClr val="A7193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1600" i="1" dirty="0">
              <a:solidFill>
                <a:schemeClr val="bg1"/>
              </a:solidFill>
            </a:endParaRPr>
          </a:p>
        </p:txBody>
      </p:sp>
      <p:sp>
        <p:nvSpPr>
          <p:cNvPr id="4" name="Text Placeholder 3">
            <a:extLst>
              <a:ext uri="{FF2B5EF4-FFF2-40B4-BE49-F238E27FC236}">
                <a16:creationId xmlns:a16="http://schemas.microsoft.com/office/drawing/2014/main" id="{E2C66E37-B3C4-4C2F-8353-556D97625A4B}"/>
              </a:ext>
            </a:extLst>
          </p:cNvPr>
          <p:cNvSpPr>
            <a:spLocks noGrp="1"/>
          </p:cNvSpPr>
          <p:nvPr>
            <p:ph type="body" sz="quarter" idx="10" hasCustomPrompt="1"/>
          </p:nvPr>
        </p:nvSpPr>
        <p:spPr>
          <a:xfrm>
            <a:off x="1193799" y="4317038"/>
            <a:ext cx="9550400" cy="340066"/>
          </a:xfrm>
        </p:spPr>
        <p:txBody>
          <a:bodyPr/>
          <a:lstStyle>
            <a:lvl1pPr marL="0" indent="0">
              <a:buNone/>
              <a:defRPr/>
            </a:lvl1pPr>
            <a:lvl5pPr marL="0" indent="0">
              <a:buNone/>
              <a:defRPr>
                <a:solidFill>
                  <a:schemeClr val="accent5"/>
                </a:solidFill>
              </a:defRPr>
            </a:lvl5pPr>
          </a:lstStyle>
          <a:p>
            <a:pPr lvl="4"/>
            <a:r>
              <a:rPr lang="en-US" dirty="0"/>
              <a:t>[Date]</a:t>
            </a:r>
          </a:p>
        </p:txBody>
      </p:sp>
    </p:spTree>
    <p:extLst>
      <p:ext uri="{BB962C8B-B14F-4D97-AF65-F5344CB8AC3E}">
        <p14:creationId xmlns:p14="http://schemas.microsoft.com/office/powerpoint/2010/main" val="3400712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F58E6C7-150D-468A-B803-6407E50342B5}"/>
              </a:ext>
            </a:extLst>
          </p:cNvPr>
          <p:cNvSpPr/>
          <p:nvPr userDrawn="1"/>
        </p:nvSpPr>
        <p:spPr>
          <a:xfrm>
            <a:off x="240821" y="6116133"/>
            <a:ext cx="11710358" cy="258788"/>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609600" y="1309412"/>
            <a:ext cx="10972800" cy="4557989"/>
          </a:xfrm>
        </p:spPr>
        <p:txBody>
          <a:bodyPr>
            <a:normAutofit/>
          </a:bodyPr>
          <a:lstStyle>
            <a:lvl1pPr marL="0" indent="0">
              <a:buNone/>
              <a:defRPr sz="2000" b="1">
                <a:latin typeface="+mn-lt"/>
                <a:ea typeface="Verdana" panose="020B0604030504040204" pitchFamily="34" charset="0"/>
                <a:cs typeface="Verdana" panose="020B0604030504040204" pitchFamily="34" charset="0"/>
              </a:defRPr>
            </a:lvl1pPr>
            <a:lvl2pPr marL="742950" indent="-285750">
              <a:buFont typeface="Arial" panose="020B0604020202020204" pitchFamily="34" charset="0"/>
              <a:buChar char="•"/>
              <a:defRPr lang="en-US" sz="1800" kern="1200" dirty="0">
                <a:solidFill>
                  <a:schemeClr val="tx1"/>
                </a:solidFill>
                <a:latin typeface="+mn-lt"/>
                <a:ea typeface="Verdana" panose="020B0604030504040204" pitchFamily="34" charset="0"/>
                <a:cs typeface="Verdana" panose="020B0604030504040204" pitchFamily="34" charset="0"/>
              </a:defRPr>
            </a:lvl2pPr>
            <a:lvl3pPr>
              <a:defRPr sz="1800">
                <a:latin typeface="+mn-lt"/>
                <a:ea typeface="Verdana" panose="020B0604030504040204" pitchFamily="34" charset="0"/>
                <a:cs typeface="Verdana" panose="020B0604030504040204" pitchFamily="34" charset="0"/>
              </a:defRPr>
            </a:lvl3pPr>
            <a:lvl4pPr>
              <a:defRPr sz="1600">
                <a:latin typeface="+mn-lt"/>
                <a:ea typeface="Verdana" panose="020B0604030504040204" pitchFamily="34" charset="0"/>
                <a:cs typeface="Verdana" panose="020B0604030504040204" pitchFamily="34" charset="0"/>
              </a:defRPr>
            </a:lvl4pPr>
            <a:lvl5pPr>
              <a:defRPr sz="1600">
                <a:latin typeface="+mn-lt"/>
                <a:ea typeface="Verdana" panose="020B0604030504040204" pitchFamily="34" charset="0"/>
                <a:cs typeface="Verdana" panose="020B0604030504040204" pitchFamily="34" charset="0"/>
              </a:defRPr>
            </a:lvl5pPr>
          </a:lstStyle>
          <a:p>
            <a:pPr lvl="0"/>
            <a:r>
              <a:rPr lang="en-US" dirty="0"/>
              <a:t>[x min]  Item 1:</a:t>
            </a:r>
          </a:p>
          <a:p>
            <a:pPr lvl="1"/>
            <a:r>
              <a:rPr lang="en-US" dirty="0"/>
              <a:t>Detail 1 of agenda item 1</a:t>
            </a:r>
          </a:p>
          <a:p>
            <a:pPr lvl="1"/>
            <a:r>
              <a:rPr lang="en-US" dirty="0"/>
              <a:t>Detail 2 of agenda item 1</a:t>
            </a:r>
          </a:p>
          <a:p>
            <a:pPr lvl="1"/>
            <a:endParaRPr lang="en-US" dirty="0"/>
          </a:p>
          <a:p>
            <a:pPr lvl="0"/>
            <a:r>
              <a:rPr lang="en-US" dirty="0"/>
              <a:t>[x min]  Item 2:</a:t>
            </a:r>
          </a:p>
          <a:p>
            <a:pPr lvl="1"/>
            <a:r>
              <a:rPr lang="en-US" dirty="0"/>
              <a:t>Detail 1 of agenda item 2</a:t>
            </a:r>
          </a:p>
          <a:p>
            <a:pPr lvl="1"/>
            <a:r>
              <a:rPr lang="en-US" dirty="0"/>
              <a:t>Detail 2 of agenda item 2</a:t>
            </a:r>
          </a:p>
          <a:p>
            <a:pPr lvl="1"/>
            <a:endParaRPr lang="en-US" dirty="0"/>
          </a:p>
          <a:p>
            <a:pPr lvl="0"/>
            <a:r>
              <a:rPr lang="en-US" dirty="0"/>
              <a:t>[x min]  Item 3:</a:t>
            </a:r>
          </a:p>
          <a:p>
            <a:pPr lvl="1"/>
            <a:r>
              <a:rPr lang="en-US" dirty="0"/>
              <a:t>Detail 1 of agenda item 3</a:t>
            </a:r>
          </a:p>
          <a:p>
            <a:pPr lvl="1"/>
            <a:r>
              <a:rPr lang="en-US" dirty="0"/>
              <a:t>Detail 2 of agenda item 3</a:t>
            </a:r>
          </a:p>
          <a:p>
            <a:pPr lvl="1"/>
            <a:endParaRPr lang="en-US" dirty="0"/>
          </a:p>
          <a:p>
            <a:pPr lvl="1"/>
            <a:endParaRPr lang="en-US" dirty="0"/>
          </a:p>
        </p:txBody>
      </p:sp>
      <p:sp>
        <p:nvSpPr>
          <p:cNvPr id="14" name="Title 1">
            <a:extLst>
              <a:ext uri="{FF2B5EF4-FFF2-40B4-BE49-F238E27FC236}">
                <a16:creationId xmlns:a16="http://schemas.microsoft.com/office/drawing/2014/main" id="{AFB166F3-AC9E-45C3-9FBE-93B50965C5E7}"/>
              </a:ext>
            </a:extLst>
          </p:cNvPr>
          <p:cNvSpPr>
            <a:spLocks noGrp="1"/>
          </p:cNvSpPr>
          <p:nvPr>
            <p:ph type="title" hasCustomPrompt="1"/>
          </p:nvPr>
        </p:nvSpPr>
        <p:spPr>
          <a:xfrm>
            <a:off x="609600" y="680261"/>
            <a:ext cx="10972800" cy="538939"/>
          </a:xfrm>
        </p:spPr>
        <p:txBody>
          <a:bodyPr tIns="0" anchor="t">
            <a:noAutofit/>
          </a:bodyPr>
          <a:lstStyle>
            <a:lvl1pPr algn="l">
              <a:defRPr sz="3200" b="1">
                <a:solidFill>
                  <a:schemeClr val="accent2">
                    <a:lumMod val="75000"/>
                  </a:schemeClr>
                </a:solidFill>
                <a:latin typeface="+mj-lt"/>
                <a:ea typeface="Verdana" panose="020B0604030504040204" pitchFamily="34" charset="0"/>
                <a:cs typeface="Verdana" panose="020B0604030504040204" pitchFamily="34" charset="0"/>
              </a:defRPr>
            </a:lvl1pPr>
          </a:lstStyle>
          <a:p>
            <a:r>
              <a:rPr lang="en-US" dirty="0"/>
              <a:t>[Agenda]</a:t>
            </a:r>
          </a:p>
        </p:txBody>
      </p:sp>
      <p:cxnSp>
        <p:nvCxnSpPr>
          <p:cNvPr id="4" name="Straight Connector 3">
            <a:extLst>
              <a:ext uri="{FF2B5EF4-FFF2-40B4-BE49-F238E27FC236}">
                <a16:creationId xmlns:a16="http://schemas.microsoft.com/office/drawing/2014/main" id="{A7B64AA6-0FD5-47BA-863D-EE69F3C01F25}"/>
              </a:ext>
            </a:extLst>
          </p:cNvPr>
          <p:cNvCxnSpPr>
            <a:cxnSpLocks/>
          </p:cNvCxnSpPr>
          <p:nvPr userDrawn="1"/>
        </p:nvCxnSpPr>
        <p:spPr>
          <a:xfrm>
            <a:off x="240821" y="6433173"/>
            <a:ext cx="11710358"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D2ACACC7-53A4-474E-A2DC-79255EE3C899}"/>
              </a:ext>
            </a:extLst>
          </p:cNvPr>
          <p:cNvGrpSpPr/>
          <p:nvPr userDrawn="1"/>
        </p:nvGrpSpPr>
        <p:grpSpPr>
          <a:xfrm flipV="1">
            <a:off x="240821" y="273009"/>
            <a:ext cx="11710358" cy="317040"/>
            <a:chOff x="82670" y="3178839"/>
            <a:chExt cx="11710358" cy="317040"/>
          </a:xfrm>
        </p:grpSpPr>
        <p:sp>
          <p:nvSpPr>
            <p:cNvPr id="12" name="Rectangle 11">
              <a:extLst>
                <a:ext uri="{FF2B5EF4-FFF2-40B4-BE49-F238E27FC236}">
                  <a16:creationId xmlns:a16="http://schemas.microsoft.com/office/drawing/2014/main" id="{75DF7C48-6E08-4F5F-A6C5-4C2FB289C89F}"/>
                </a:ext>
              </a:extLst>
            </p:cNvPr>
            <p:cNvSpPr/>
            <p:nvPr userDrawn="1"/>
          </p:nvSpPr>
          <p:spPr>
            <a:xfrm>
              <a:off x="82670" y="3178839"/>
              <a:ext cx="11710358" cy="258788"/>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8047584A-030E-4FA4-8222-39A44C9C7660}"/>
                </a:ext>
              </a:extLst>
            </p:cNvPr>
            <p:cNvCxnSpPr>
              <a:cxnSpLocks/>
            </p:cNvCxnSpPr>
            <p:nvPr userDrawn="1"/>
          </p:nvCxnSpPr>
          <p:spPr>
            <a:xfrm>
              <a:off x="82670" y="3495879"/>
              <a:ext cx="11710358"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8" name="Content Placeholder 7">
            <a:extLst>
              <a:ext uri="{FF2B5EF4-FFF2-40B4-BE49-F238E27FC236}">
                <a16:creationId xmlns:a16="http://schemas.microsoft.com/office/drawing/2014/main" id="{5F8266C5-1409-40C3-B68E-ED3575470E34}"/>
              </a:ext>
            </a:extLst>
          </p:cNvPr>
          <p:cNvSpPr>
            <a:spLocks noGrp="1"/>
          </p:cNvSpPr>
          <p:nvPr>
            <p:ph sz="quarter" idx="10" hasCustomPrompt="1"/>
          </p:nvPr>
        </p:nvSpPr>
        <p:spPr>
          <a:xfrm>
            <a:off x="609600" y="1309413"/>
            <a:ext cx="10972800" cy="1105984"/>
          </a:xfrm>
          <a:ln w="19050">
            <a:solidFill>
              <a:srgbClr val="A71930">
                <a:alpha val="67843"/>
              </a:srgbClr>
            </a:solidFill>
          </a:ln>
        </p:spPr>
        <p:txBody>
          <a:bodyPr/>
          <a:lstStyle>
            <a:lvl4pPr marL="1371600" indent="0">
              <a:buFont typeface="Arial" panose="020B0604020202020204" pitchFamily="34" charset="0"/>
              <a:buNone/>
              <a:defRPr/>
            </a:lvl4pPr>
          </a:lstStyle>
          <a:p>
            <a:pPr lvl="3"/>
            <a:r>
              <a:rPr lang="en-US" dirty="0"/>
              <a:t>                               </a:t>
            </a:r>
          </a:p>
        </p:txBody>
      </p:sp>
    </p:spTree>
    <p:extLst>
      <p:ext uri="{BB962C8B-B14F-4D97-AF65-F5344CB8AC3E}">
        <p14:creationId xmlns:p14="http://schemas.microsoft.com/office/powerpoint/2010/main" val="358051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mp; Content Bottom 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F58E6C7-150D-468A-B803-6407E50342B5}"/>
              </a:ext>
            </a:extLst>
          </p:cNvPr>
          <p:cNvSpPr/>
          <p:nvPr userDrawn="1"/>
        </p:nvSpPr>
        <p:spPr>
          <a:xfrm>
            <a:off x="240821" y="6284401"/>
            <a:ext cx="11710358" cy="90519"/>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383CCA5-AA54-4D20-AF73-627356845704}"/>
              </a:ext>
            </a:extLst>
          </p:cNvPr>
          <p:cNvSpPr/>
          <p:nvPr userDrawn="1"/>
        </p:nvSpPr>
        <p:spPr>
          <a:xfrm flipV="1">
            <a:off x="240821" y="6426679"/>
            <a:ext cx="11710358" cy="370936"/>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1219200"/>
            <a:ext cx="10972800" cy="4648201"/>
          </a:xfrm>
        </p:spPr>
        <p:txBody>
          <a:bodyPr>
            <a:normAutofit/>
          </a:bodyPr>
          <a:lstStyle>
            <a:lvl1pPr>
              <a:defRPr sz="2400">
                <a:latin typeface="+mn-lt"/>
                <a:ea typeface="Verdana" panose="020B0604030504040204" pitchFamily="34" charset="0"/>
                <a:cs typeface="Verdana" panose="020B0604030504040204" pitchFamily="34" charset="0"/>
              </a:defRPr>
            </a:lvl1pPr>
            <a:lvl2pPr marL="742950" indent="-285750">
              <a:buFont typeface="Courier New" panose="02070309020205020404" pitchFamily="49" charset="0"/>
              <a:buChar char="o"/>
              <a:defRPr sz="2000">
                <a:latin typeface="+mn-lt"/>
                <a:ea typeface="Verdana" panose="020B0604030504040204" pitchFamily="34" charset="0"/>
                <a:cs typeface="Verdana" panose="020B0604030504040204" pitchFamily="34" charset="0"/>
              </a:defRPr>
            </a:lvl2pPr>
            <a:lvl3pPr>
              <a:defRPr sz="1800">
                <a:latin typeface="+mn-lt"/>
                <a:ea typeface="Verdana" panose="020B0604030504040204" pitchFamily="34" charset="0"/>
                <a:cs typeface="Verdana" panose="020B0604030504040204" pitchFamily="34" charset="0"/>
              </a:defRPr>
            </a:lvl3pPr>
            <a:lvl4pPr>
              <a:defRPr sz="1600">
                <a:latin typeface="+mn-lt"/>
                <a:ea typeface="Verdana" panose="020B0604030504040204" pitchFamily="34" charset="0"/>
                <a:cs typeface="Verdana" panose="020B0604030504040204" pitchFamily="34" charset="0"/>
              </a:defRPr>
            </a:lvl4pPr>
            <a:lvl5pPr>
              <a:defRPr sz="1600">
                <a:latin typeface="+mn-lt"/>
                <a:ea typeface="Verdana" panose="020B0604030504040204" pitchFamily="34" charset="0"/>
                <a:cs typeface="Verdana" panose="020B0604030504040204" pitchFamily="34" charset="0"/>
              </a:defRPr>
            </a:lvl5pPr>
          </a:lstStyle>
          <a:p>
            <a:pPr lvl="0"/>
            <a:r>
              <a:rPr lang="en-US"/>
              <a:t>Click to edit Master text styles</a:t>
            </a:r>
          </a:p>
          <a:p>
            <a:pPr lvl="1"/>
            <a:r>
              <a:rPr lang="en-US"/>
              <a:t>Second level</a:t>
            </a:r>
          </a:p>
          <a:p>
            <a:pPr lvl="2"/>
            <a:r>
              <a:rPr lang="en-US"/>
              <a:t>Third level</a:t>
            </a:r>
          </a:p>
        </p:txBody>
      </p:sp>
      <p:sp>
        <p:nvSpPr>
          <p:cNvPr id="11" name="Date Placeholder 6"/>
          <p:cNvSpPr>
            <a:spLocks noGrp="1"/>
          </p:cNvSpPr>
          <p:nvPr>
            <p:ph type="dt" sz="half" idx="10"/>
          </p:nvPr>
        </p:nvSpPr>
        <p:spPr>
          <a:xfrm>
            <a:off x="609600" y="6432490"/>
            <a:ext cx="10287000" cy="365125"/>
          </a:xfrm>
        </p:spPr>
        <p:txBody>
          <a:bodyPr/>
          <a:lstStyle>
            <a:lvl1pPr>
              <a:defRPr sz="1050"/>
            </a:lvl1pPr>
          </a:lstStyle>
          <a:p>
            <a:endParaRPr lang="en-US" dirty="0"/>
          </a:p>
        </p:txBody>
      </p:sp>
      <p:sp>
        <p:nvSpPr>
          <p:cNvPr id="13" name="Slide Number Placeholder 8"/>
          <p:cNvSpPr>
            <a:spLocks noGrp="1"/>
          </p:cNvSpPr>
          <p:nvPr>
            <p:ph type="sldNum" sz="quarter" idx="12"/>
          </p:nvPr>
        </p:nvSpPr>
        <p:spPr>
          <a:xfrm>
            <a:off x="11201400" y="6432490"/>
            <a:ext cx="685800" cy="365125"/>
          </a:xfrm>
        </p:spPr>
        <p:txBody>
          <a:bodyPr/>
          <a:lstStyle>
            <a:lvl1pPr>
              <a:defRPr sz="1050"/>
            </a:lvl1pPr>
          </a:lstStyle>
          <a:p>
            <a:r>
              <a:rPr lang="en-US" dirty="0"/>
              <a:t>   </a:t>
            </a:r>
            <a:fld id="{9BA150B5-8DFC-458F-AD8B-0D6E73DD8F1E}" type="slidenum">
              <a:rPr lang="en-US" smtClean="0"/>
              <a:pPr/>
              <a:t>‹#›</a:t>
            </a:fld>
            <a:endParaRPr lang="en-US" dirty="0"/>
          </a:p>
        </p:txBody>
      </p:sp>
      <p:sp>
        <p:nvSpPr>
          <p:cNvPr id="10" name="Rectangle 9">
            <a:extLst>
              <a:ext uri="{FF2B5EF4-FFF2-40B4-BE49-F238E27FC236}">
                <a16:creationId xmlns:a16="http://schemas.microsoft.com/office/drawing/2014/main" id="{F95CBEA2-ACC0-47AE-936C-FBF0D7595B1B}"/>
              </a:ext>
            </a:extLst>
          </p:cNvPr>
          <p:cNvSpPr/>
          <p:nvPr userDrawn="1"/>
        </p:nvSpPr>
        <p:spPr>
          <a:xfrm>
            <a:off x="0" y="352309"/>
            <a:ext cx="393192" cy="39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AFB166F3-AC9E-45C3-9FBE-93B50965C5E7}"/>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Tree>
    <p:extLst>
      <p:ext uri="{BB962C8B-B14F-4D97-AF65-F5344CB8AC3E}">
        <p14:creationId xmlns:p14="http://schemas.microsoft.com/office/powerpoint/2010/main" val="952689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19F2F46-8E8D-4D32-A74F-625102816997}"/>
              </a:ext>
            </a:extLst>
          </p:cNvPr>
          <p:cNvSpPr/>
          <p:nvPr userDrawn="1"/>
        </p:nvSpPr>
        <p:spPr>
          <a:xfrm>
            <a:off x="240821" y="6284401"/>
            <a:ext cx="11710358" cy="90519"/>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3CAF5CE-7627-4166-A324-A88D0247F3B5}"/>
              </a:ext>
            </a:extLst>
          </p:cNvPr>
          <p:cNvSpPr/>
          <p:nvPr userDrawn="1"/>
        </p:nvSpPr>
        <p:spPr>
          <a:xfrm flipV="1">
            <a:off x="240821" y="6426679"/>
            <a:ext cx="11710358" cy="370936"/>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6">
            <a:extLst>
              <a:ext uri="{FF2B5EF4-FFF2-40B4-BE49-F238E27FC236}">
                <a16:creationId xmlns:a16="http://schemas.microsoft.com/office/drawing/2014/main" id="{B55B69F3-9E9A-45A7-9A24-214E63FEDB2F}"/>
              </a:ext>
            </a:extLst>
          </p:cNvPr>
          <p:cNvSpPr>
            <a:spLocks noGrp="1"/>
          </p:cNvSpPr>
          <p:nvPr>
            <p:ph type="dt" sz="half" idx="10"/>
          </p:nvPr>
        </p:nvSpPr>
        <p:spPr>
          <a:xfrm>
            <a:off x="609600" y="6432490"/>
            <a:ext cx="10287000" cy="365125"/>
          </a:xfrm>
        </p:spPr>
        <p:txBody>
          <a:bodyPr/>
          <a:lstStyle>
            <a:lvl1pPr>
              <a:defRPr sz="1050"/>
            </a:lvl1pPr>
          </a:lstStyle>
          <a:p>
            <a:endParaRPr lang="en-US" dirty="0"/>
          </a:p>
        </p:txBody>
      </p:sp>
      <p:sp>
        <p:nvSpPr>
          <p:cNvPr id="19" name="Slide Number Placeholder 8">
            <a:extLst>
              <a:ext uri="{FF2B5EF4-FFF2-40B4-BE49-F238E27FC236}">
                <a16:creationId xmlns:a16="http://schemas.microsoft.com/office/drawing/2014/main" id="{E05AC94E-3401-46CB-9CCD-163651143527}"/>
              </a:ext>
            </a:extLst>
          </p:cNvPr>
          <p:cNvSpPr>
            <a:spLocks noGrp="1"/>
          </p:cNvSpPr>
          <p:nvPr>
            <p:ph type="sldNum" sz="quarter" idx="12"/>
          </p:nvPr>
        </p:nvSpPr>
        <p:spPr>
          <a:xfrm>
            <a:off x="11201400" y="6432490"/>
            <a:ext cx="685800" cy="365125"/>
          </a:xfrm>
        </p:spPr>
        <p:txBody>
          <a:bodyPr/>
          <a:lstStyle>
            <a:lvl1pPr>
              <a:defRPr sz="1050"/>
            </a:lvl1pPr>
          </a:lstStyle>
          <a:p>
            <a:r>
              <a:rPr lang="en-US" dirty="0"/>
              <a:t>   </a:t>
            </a:r>
            <a:fld id="{9BA150B5-8DFC-458F-AD8B-0D6E73DD8F1E}" type="slidenum">
              <a:rPr lang="en-US" smtClean="0"/>
              <a:pPr/>
              <a:t>‹#›</a:t>
            </a:fld>
            <a:endParaRPr lang="en-US" dirty="0"/>
          </a:p>
        </p:txBody>
      </p:sp>
      <p:sp>
        <p:nvSpPr>
          <p:cNvPr id="11" name="Rectangle 10">
            <a:extLst>
              <a:ext uri="{FF2B5EF4-FFF2-40B4-BE49-F238E27FC236}">
                <a16:creationId xmlns:a16="http://schemas.microsoft.com/office/drawing/2014/main" id="{20C2641E-7440-46B7-80B8-C5E79101918E}"/>
              </a:ext>
            </a:extLst>
          </p:cNvPr>
          <p:cNvSpPr/>
          <p:nvPr userDrawn="1"/>
        </p:nvSpPr>
        <p:spPr>
          <a:xfrm>
            <a:off x="0" y="352309"/>
            <a:ext cx="393192" cy="39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038D03ED-D588-43EF-84CA-921817AB6828}"/>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
        <p:nvSpPr>
          <p:cNvPr id="3" name="Text Placeholder 2">
            <a:extLst>
              <a:ext uri="{FF2B5EF4-FFF2-40B4-BE49-F238E27FC236}">
                <a16:creationId xmlns:a16="http://schemas.microsoft.com/office/drawing/2014/main" id="{70C94E38-656A-46D3-86D0-E126B72A2566}"/>
              </a:ext>
            </a:extLst>
          </p:cNvPr>
          <p:cNvSpPr>
            <a:spLocks noGrp="1"/>
          </p:cNvSpPr>
          <p:nvPr>
            <p:ph type="body" sz="quarter" idx="13"/>
          </p:nvPr>
        </p:nvSpPr>
        <p:spPr>
          <a:xfrm>
            <a:off x="609600" y="1127125"/>
            <a:ext cx="10972800" cy="4451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50223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s, boxs w titles">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DDE4FD4-D48B-402D-8C27-69B0FC56AE3E}"/>
              </a:ext>
            </a:extLst>
          </p:cNvPr>
          <p:cNvSpPr/>
          <p:nvPr userDrawn="1"/>
        </p:nvSpPr>
        <p:spPr>
          <a:xfrm>
            <a:off x="240821" y="6284401"/>
            <a:ext cx="11710358" cy="90519"/>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3A43E55-D1EA-4A84-83A7-2512E101528D}"/>
              </a:ext>
            </a:extLst>
          </p:cNvPr>
          <p:cNvSpPr/>
          <p:nvPr userDrawn="1"/>
        </p:nvSpPr>
        <p:spPr>
          <a:xfrm flipV="1">
            <a:off x="240821" y="6426679"/>
            <a:ext cx="11710358" cy="370936"/>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2">
            <a:extLst>
              <a:ext uri="{FF2B5EF4-FFF2-40B4-BE49-F238E27FC236}">
                <a16:creationId xmlns:a16="http://schemas.microsoft.com/office/drawing/2014/main" id="{5FDC69BD-16E5-4706-B104-F20FD45146D9}"/>
              </a:ext>
            </a:extLst>
          </p:cNvPr>
          <p:cNvSpPr>
            <a:spLocks noGrp="1"/>
          </p:cNvSpPr>
          <p:nvPr>
            <p:ph type="body" idx="1"/>
          </p:nvPr>
        </p:nvSpPr>
        <p:spPr>
          <a:xfrm>
            <a:off x="609600" y="1143000"/>
            <a:ext cx="5386917" cy="7572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Content Placeholder 3">
            <a:extLst>
              <a:ext uri="{FF2B5EF4-FFF2-40B4-BE49-F238E27FC236}">
                <a16:creationId xmlns:a16="http://schemas.microsoft.com/office/drawing/2014/main" id="{BF575C8D-E1B9-4CA1-B3DA-1846549E4EFA}"/>
              </a:ext>
            </a:extLst>
          </p:cNvPr>
          <p:cNvSpPr>
            <a:spLocks noGrp="1"/>
          </p:cNvSpPr>
          <p:nvPr>
            <p:ph sz="half" idx="2"/>
          </p:nvPr>
        </p:nvSpPr>
        <p:spPr>
          <a:xfrm>
            <a:off x="609600" y="1900238"/>
            <a:ext cx="5386917" cy="3951288"/>
          </a:xfrm>
        </p:spPr>
        <p:txBody>
          <a:bodyPr>
            <a:normAutofit/>
          </a:bodyPr>
          <a:lstStyle>
            <a:lvl1pPr>
              <a:defRPr sz="2000"/>
            </a:lvl1pPr>
            <a:lvl2pPr marL="742950" indent="-285750">
              <a:buFont typeface="Courier New" panose="02070309020205020404" pitchFamily="49" charset="0"/>
              <a:buChar char="o"/>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6" name="Text Placeholder 4">
            <a:extLst>
              <a:ext uri="{FF2B5EF4-FFF2-40B4-BE49-F238E27FC236}">
                <a16:creationId xmlns:a16="http://schemas.microsoft.com/office/drawing/2014/main" id="{7E91AB8D-3628-4C5C-BA5D-2684A0E1D0DE}"/>
              </a:ext>
            </a:extLst>
          </p:cNvPr>
          <p:cNvSpPr>
            <a:spLocks noGrp="1"/>
          </p:cNvSpPr>
          <p:nvPr>
            <p:ph type="body" sz="quarter" idx="3"/>
          </p:nvPr>
        </p:nvSpPr>
        <p:spPr>
          <a:xfrm>
            <a:off x="6193368" y="1143000"/>
            <a:ext cx="5389033" cy="7572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Content Placeholder 5">
            <a:extLst>
              <a:ext uri="{FF2B5EF4-FFF2-40B4-BE49-F238E27FC236}">
                <a16:creationId xmlns:a16="http://schemas.microsoft.com/office/drawing/2014/main" id="{F1116FB7-32DF-4753-9159-279BCDA3C23E}"/>
              </a:ext>
            </a:extLst>
          </p:cNvPr>
          <p:cNvSpPr>
            <a:spLocks noGrp="1"/>
          </p:cNvSpPr>
          <p:nvPr>
            <p:ph sz="quarter" idx="4"/>
          </p:nvPr>
        </p:nvSpPr>
        <p:spPr>
          <a:xfrm>
            <a:off x="6193368" y="1900238"/>
            <a:ext cx="5389033" cy="3951288"/>
          </a:xfrm>
        </p:spPr>
        <p:txBody>
          <a:bodyPr>
            <a:normAutofit/>
          </a:bodyPr>
          <a:lstStyle>
            <a:lvl1pPr>
              <a:defRPr sz="2000"/>
            </a:lvl1pPr>
            <a:lvl2pPr marL="742950" indent="-285750">
              <a:buFont typeface="Courier New" panose="02070309020205020404" pitchFamily="49" charset="0"/>
              <a:buChar char="o"/>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25" name="Date Placeholder 6">
            <a:extLst>
              <a:ext uri="{FF2B5EF4-FFF2-40B4-BE49-F238E27FC236}">
                <a16:creationId xmlns:a16="http://schemas.microsoft.com/office/drawing/2014/main" id="{8529F465-8A16-4D61-A313-B1056D7ABAB3}"/>
              </a:ext>
            </a:extLst>
          </p:cNvPr>
          <p:cNvSpPr>
            <a:spLocks noGrp="1"/>
          </p:cNvSpPr>
          <p:nvPr>
            <p:ph type="dt" sz="half" idx="10"/>
          </p:nvPr>
        </p:nvSpPr>
        <p:spPr>
          <a:xfrm>
            <a:off x="609600" y="6432490"/>
            <a:ext cx="10287000" cy="365125"/>
          </a:xfrm>
        </p:spPr>
        <p:txBody>
          <a:bodyPr/>
          <a:lstStyle>
            <a:lvl1pPr>
              <a:defRPr sz="1050"/>
            </a:lvl1pPr>
          </a:lstStyle>
          <a:p>
            <a:endParaRPr lang="en-US" dirty="0"/>
          </a:p>
        </p:txBody>
      </p:sp>
      <p:sp>
        <p:nvSpPr>
          <p:cNvPr id="26" name="Slide Number Placeholder 8">
            <a:extLst>
              <a:ext uri="{FF2B5EF4-FFF2-40B4-BE49-F238E27FC236}">
                <a16:creationId xmlns:a16="http://schemas.microsoft.com/office/drawing/2014/main" id="{87F3FA05-45FF-45CD-8847-A219B04C51F1}"/>
              </a:ext>
            </a:extLst>
          </p:cNvPr>
          <p:cNvSpPr>
            <a:spLocks noGrp="1"/>
          </p:cNvSpPr>
          <p:nvPr>
            <p:ph type="sldNum" sz="quarter" idx="12"/>
          </p:nvPr>
        </p:nvSpPr>
        <p:spPr>
          <a:xfrm>
            <a:off x="11201400" y="6432490"/>
            <a:ext cx="685800" cy="365125"/>
          </a:xfrm>
        </p:spPr>
        <p:txBody>
          <a:bodyPr/>
          <a:lstStyle>
            <a:lvl1pPr>
              <a:defRPr sz="1050"/>
            </a:lvl1pPr>
          </a:lstStyle>
          <a:p>
            <a:r>
              <a:rPr lang="en-US" dirty="0"/>
              <a:t>  </a:t>
            </a:r>
            <a:fld id="{9BA150B5-8DFC-458F-AD8B-0D6E73DD8F1E}" type="slidenum">
              <a:rPr lang="en-US" smtClean="0"/>
              <a:pPr/>
              <a:t>‹#›</a:t>
            </a:fld>
            <a:endParaRPr lang="en-US" dirty="0"/>
          </a:p>
        </p:txBody>
      </p:sp>
      <p:sp>
        <p:nvSpPr>
          <p:cNvPr id="21" name="Rectangle 20">
            <a:extLst>
              <a:ext uri="{FF2B5EF4-FFF2-40B4-BE49-F238E27FC236}">
                <a16:creationId xmlns:a16="http://schemas.microsoft.com/office/drawing/2014/main" id="{E9919CDC-D097-4E23-9DD1-1D2A6B802A5C}"/>
              </a:ext>
            </a:extLst>
          </p:cNvPr>
          <p:cNvSpPr/>
          <p:nvPr userDrawn="1"/>
        </p:nvSpPr>
        <p:spPr>
          <a:xfrm>
            <a:off x="0" y="352309"/>
            <a:ext cx="393192" cy="39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1">
            <a:extLst>
              <a:ext uri="{FF2B5EF4-FFF2-40B4-BE49-F238E27FC236}">
                <a16:creationId xmlns:a16="http://schemas.microsoft.com/office/drawing/2014/main" id="{47137F63-BB0E-4064-B230-AE951473CCA0}"/>
              </a:ext>
            </a:extLst>
          </p:cNvPr>
          <p:cNvSpPr>
            <a:spLocks noGrp="1"/>
          </p:cNvSpPr>
          <p:nvPr>
            <p:ph type="title" hasCustomPrompt="1"/>
          </p:nvPr>
        </p:nvSpPr>
        <p:spPr>
          <a:xfrm>
            <a:off x="599536" y="267419"/>
            <a:ext cx="10972800" cy="538939"/>
          </a:xfrm>
        </p:spPr>
        <p:txBody>
          <a:bodyPr tIns="0" anchor="t">
            <a:noAutofit/>
          </a:bodyPr>
          <a:lstStyle>
            <a:lvl1pPr algn="l">
              <a:defRPr sz="3200" b="1">
                <a:latin typeface="+mj-lt"/>
                <a:ea typeface="Verdana" panose="020B0604030504040204" pitchFamily="34" charset="0"/>
                <a:cs typeface="Verdana" panose="020B0604030504040204" pitchFamily="34" charset="0"/>
              </a:defRPr>
            </a:lvl1pPr>
          </a:lstStyle>
          <a:p>
            <a:r>
              <a:rPr lang="en-US" dirty="0"/>
              <a:t>[Slide Title]</a:t>
            </a:r>
          </a:p>
        </p:txBody>
      </p:sp>
    </p:spTree>
    <p:extLst>
      <p:ext uri="{BB962C8B-B14F-4D97-AF65-F5344CB8AC3E}">
        <p14:creationId xmlns:p14="http://schemas.microsoft.com/office/powerpoint/2010/main" val="216573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A150B5-8DFC-458F-AD8B-0D6E73DD8F1E}" type="slidenum">
              <a:rPr lang="en-US" smtClean="0"/>
              <a:t>‹#›</a:t>
            </a:fld>
            <a:endParaRPr lang="en-US" dirty="0"/>
          </a:p>
        </p:txBody>
      </p:sp>
    </p:spTree>
    <p:extLst>
      <p:ext uri="{BB962C8B-B14F-4D97-AF65-F5344CB8AC3E}">
        <p14:creationId xmlns:p14="http://schemas.microsoft.com/office/powerpoint/2010/main" val="347826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84" r:id="rId17"/>
  </p:sldLayoutIdLst>
  <p:hf hdr="0" ft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09600" y="274637"/>
            <a:ext cx="10972800" cy="1143000"/>
          </a:xfrm>
          <a:prstGeom prst="rect">
            <a:avLst/>
          </a:prstGeom>
          <a:noFill/>
          <a:ln>
            <a:noFill/>
          </a:ln>
        </p:spPr>
        <p:txBody>
          <a:bodyPr spcFirstLastPara="1" wrap="square" lIns="68575" tIns="34275" rIns="68575" bIns="34275" anchor="ctr" anchorCtr="0">
            <a:normAutofit/>
          </a:bodyPr>
          <a:lstStyle>
            <a:lvl1pPr marR="0" lvl="0" algn="l" rtl="0">
              <a:spcBef>
                <a:spcPts val="0"/>
              </a:spcBef>
              <a:spcAft>
                <a:spcPts val="0"/>
              </a:spcAft>
              <a:buClr>
                <a:schemeClr val="dk1"/>
              </a:buClr>
              <a:buSzPts val="2100"/>
              <a:buFont typeface="Arial"/>
              <a:buNone/>
              <a:defRPr sz="2100" b="1" i="0" u="none" strike="noStrike" cap="none">
                <a:solidFill>
                  <a:schemeClr val="dk1"/>
                </a:solidFill>
                <a:latin typeface="Arial"/>
                <a:ea typeface="Arial"/>
                <a:cs typeface="Arial"/>
                <a:sym typeface="Arial"/>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52" name="Google Shape;52;p13"/>
          <p:cNvSpPr txBox="1">
            <a:spLocks noGrp="1"/>
          </p:cNvSpPr>
          <p:nvPr>
            <p:ph type="body" idx="1"/>
          </p:nvPr>
        </p:nvSpPr>
        <p:spPr>
          <a:xfrm>
            <a:off x="609600" y="1600201"/>
            <a:ext cx="10972800" cy="4525963"/>
          </a:xfrm>
          <a:prstGeom prst="rect">
            <a:avLst/>
          </a:prstGeom>
          <a:noFill/>
          <a:ln>
            <a:noFill/>
          </a:ln>
        </p:spPr>
        <p:txBody>
          <a:bodyPr spcFirstLastPara="1" wrap="square" lIns="68575" tIns="34275" rIns="68575" bIns="34275" anchor="t" anchorCtr="0">
            <a:noAutofit/>
          </a:bodyPr>
          <a:lstStyle>
            <a:lvl1pPr marL="457200" marR="0" lvl="0" indent="-342900" algn="l" rtl="0">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2pPr>
            <a:lvl3pPr marL="1371600" marR="0" lvl="2" indent="-317500" algn="l" rtl="0">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53" name="Google Shape;53;p13"/>
          <p:cNvSpPr txBox="1">
            <a:spLocks noGrp="1"/>
          </p:cNvSpPr>
          <p:nvPr>
            <p:ph type="dt" idx="10"/>
          </p:nvPr>
        </p:nvSpPr>
        <p:spPr>
          <a:xfrm>
            <a:off x="609600" y="6356351"/>
            <a:ext cx="2844800" cy="365125"/>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100"/>
              <a:buNone/>
              <a:defRPr sz="1867" b="0" i="0" u="none" strike="noStrike" cap="none">
                <a:solidFill>
                  <a:schemeClr val="dk1"/>
                </a:solidFill>
                <a:latin typeface="Arial"/>
                <a:ea typeface="Arial"/>
                <a:cs typeface="Arial"/>
                <a:sym typeface="Arial"/>
              </a:defRPr>
            </a:lvl2pPr>
            <a:lvl3pPr marR="0" lvl="2" algn="l" rtl="0">
              <a:spcBef>
                <a:spcPts val="0"/>
              </a:spcBef>
              <a:spcAft>
                <a:spcPts val="0"/>
              </a:spcAft>
              <a:buSzPts val="1100"/>
              <a:buNone/>
              <a:defRPr sz="1867" b="0" i="0" u="none" strike="noStrike" cap="none">
                <a:solidFill>
                  <a:schemeClr val="dk1"/>
                </a:solidFill>
                <a:latin typeface="Arial"/>
                <a:ea typeface="Arial"/>
                <a:cs typeface="Arial"/>
                <a:sym typeface="Arial"/>
              </a:defRPr>
            </a:lvl3pPr>
            <a:lvl4pPr marR="0" lvl="3" algn="l" rtl="0">
              <a:spcBef>
                <a:spcPts val="0"/>
              </a:spcBef>
              <a:spcAft>
                <a:spcPts val="0"/>
              </a:spcAft>
              <a:buSzPts val="1100"/>
              <a:buNone/>
              <a:defRPr sz="1867" b="0" i="0" u="none" strike="noStrike" cap="none">
                <a:solidFill>
                  <a:schemeClr val="dk1"/>
                </a:solidFill>
                <a:latin typeface="Arial"/>
                <a:ea typeface="Arial"/>
                <a:cs typeface="Arial"/>
                <a:sym typeface="Arial"/>
              </a:defRPr>
            </a:lvl4pPr>
            <a:lvl5pPr marR="0" lvl="4" algn="l" rtl="0">
              <a:spcBef>
                <a:spcPts val="0"/>
              </a:spcBef>
              <a:spcAft>
                <a:spcPts val="0"/>
              </a:spcAft>
              <a:buSzPts val="1100"/>
              <a:buNone/>
              <a:defRPr sz="1867" b="0" i="0" u="none" strike="noStrike" cap="none">
                <a:solidFill>
                  <a:schemeClr val="dk1"/>
                </a:solidFill>
                <a:latin typeface="Arial"/>
                <a:ea typeface="Arial"/>
                <a:cs typeface="Arial"/>
                <a:sym typeface="Arial"/>
              </a:defRPr>
            </a:lvl5pPr>
            <a:lvl6pPr marR="0" lvl="5" algn="l" rtl="0">
              <a:spcBef>
                <a:spcPts val="0"/>
              </a:spcBef>
              <a:spcAft>
                <a:spcPts val="0"/>
              </a:spcAft>
              <a:buSzPts val="1100"/>
              <a:buNone/>
              <a:defRPr sz="1867" b="0" i="0" u="none" strike="noStrike" cap="none">
                <a:solidFill>
                  <a:schemeClr val="dk1"/>
                </a:solidFill>
                <a:latin typeface="Arial"/>
                <a:ea typeface="Arial"/>
                <a:cs typeface="Arial"/>
                <a:sym typeface="Arial"/>
              </a:defRPr>
            </a:lvl6pPr>
            <a:lvl7pPr marR="0" lvl="6" algn="l" rtl="0">
              <a:spcBef>
                <a:spcPts val="0"/>
              </a:spcBef>
              <a:spcAft>
                <a:spcPts val="0"/>
              </a:spcAft>
              <a:buSzPts val="1100"/>
              <a:buNone/>
              <a:defRPr sz="1867" b="0" i="0" u="none" strike="noStrike" cap="none">
                <a:solidFill>
                  <a:schemeClr val="dk1"/>
                </a:solidFill>
                <a:latin typeface="Arial"/>
                <a:ea typeface="Arial"/>
                <a:cs typeface="Arial"/>
                <a:sym typeface="Arial"/>
              </a:defRPr>
            </a:lvl7pPr>
            <a:lvl8pPr marR="0" lvl="7" algn="l" rtl="0">
              <a:spcBef>
                <a:spcPts val="0"/>
              </a:spcBef>
              <a:spcAft>
                <a:spcPts val="0"/>
              </a:spcAft>
              <a:buSzPts val="1100"/>
              <a:buNone/>
              <a:defRPr sz="1867" b="0" i="0" u="none" strike="noStrike" cap="none">
                <a:solidFill>
                  <a:schemeClr val="dk1"/>
                </a:solidFill>
                <a:latin typeface="Arial"/>
                <a:ea typeface="Arial"/>
                <a:cs typeface="Arial"/>
                <a:sym typeface="Arial"/>
              </a:defRPr>
            </a:lvl8pPr>
            <a:lvl9pPr marR="0" lvl="8" algn="l" rtl="0">
              <a:spcBef>
                <a:spcPts val="0"/>
              </a:spcBef>
              <a:spcAft>
                <a:spcPts val="0"/>
              </a:spcAft>
              <a:buSzPts val="1100"/>
              <a:buNone/>
              <a:defRPr sz="1867" b="0" i="0" u="none" strike="noStrike" cap="none">
                <a:solidFill>
                  <a:schemeClr val="dk1"/>
                </a:solidFill>
                <a:latin typeface="Arial"/>
                <a:ea typeface="Arial"/>
                <a:cs typeface="Arial"/>
                <a:sym typeface="Arial"/>
              </a:defRPr>
            </a:lvl9pPr>
          </a:lstStyle>
          <a:p>
            <a:endParaRPr/>
          </a:p>
        </p:txBody>
      </p:sp>
      <p:sp>
        <p:nvSpPr>
          <p:cNvPr id="54" name="Google Shape;54;p13"/>
          <p:cNvSpPr txBox="1">
            <a:spLocks noGrp="1"/>
          </p:cNvSpPr>
          <p:nvPr>
            <p:ph type="ftr" idx="11"/>
          </p:nvPr>
        </p:nvSpPr>
        <p:spPr>
          <a:xfrm>
            <a:off x="4165600" y="6356351"/>
            <a:ext cx="3860800" cy="365125"/>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100"/>
              <a:buNone/>
              <a:defRPr sz="1867" b="0" i="0" u="none" strike="noStrike" cap="none">
                <a:solidFill>
                  <a:schemeClr val="dk1"/>
                </a:solidFill>
                <a:latin typeface="Arial"/>
                <a:ea typeface="Arial"/>
                <a:cs typeface="Arial"/>
                <a:sym typeface="Arial"/>
              </a:defRPr>
            </a:lvl2pPr>
            <a:lvl3pPr marR="0" lvl="2" algn="l" rtl="0">
              <a:spcBef>
                <a:spcPts val="0"/>
              </a:spcBef>
              <a:spcAft>
                <a:spcPts val="0"/>
              </a:spcAft>
              <a:buSzPts val="1100"/>
              <a:buNone/>
              <a:defRPr sz="1867" b="0" i="0" u="none" strike="noStrike" cap="none">
                <a:solidFill>
                  <a:schemeClr val="dk1"/>
                </a:solidFill>
                <a:latin typeface="Arial"/>
                <a:ea typeface="Arial"/>
                <a:cs typeface="Arial"/>
                <a:sym typeface="Arial"/>
              </a:defRPr>
            </a:lvl3pPr>
            <a:lvl4pPr marR="0" lvl="3" algn="l" rtl="0">
              <a:spcBef>
                <a:spcPts val="0"/>
              </a:spcBef>
              <a:spcAft>
                <a:spcPts val="0"/>
              </a:spcAft>
              <a:buSzPts val="1100"/>
              <a:buNone/>
              <a:defRPr sz="1867" b="0" i="0" u="none" strike="noStrike" cap="none">
                <a:solidFill>
                  <a:schemeClr val="dk1"/>
                </a:solidFill>
                <a:latin typeface="Arial"/>
                <a:ea typeface="Arial"/>
                <a:cs typeface="Arial"/>
                <a:sym typeface="Arial"/>
              </a:defRPr>
            </a:lvl4pPr>
            <a:lvl5pPr marR="0" lvl="4" algn="l" rtl="0">
              <a:spcBef>
                <a:spcPts val="0"/>
              </a:spcBef>
              <a:spcAft>
                <a:spcPts val="0"/>
              </a:spcAft>
              <a:buSzPts val="1100"/>
              <a:buNone/>
              <a:defRPr sz="1867" b="0" i="0" u="none" strike="noStrike" cap="none">
                <a:solidFill>
                  <a:schemeClr val="dk1"/>
                </a:solidFill>
                <a:latin typeface="Arial"/>
                <a:ea typeface="Arial"/>
                <a:cs typeface="Arial"/>
                <a:sym typeface="Arial"/>
              </a:defRPr>
            </a:lvl5pPr>
            <a:lvl6pPr marR="0" lvl="5" algn="l" rtl="0">
              <a:spcBef>
                <a:spcPts val="0"/>
              </a:spcBef>
              <a:spcAft>
                <a:spcPts val="0"/>
              </a:spcAft>
              <a:buSzPts val="1100"/>
              <a:buNone/>
              <a:defRPr sz="1867" b="0" i="0" u="none" strike="noStrike" cap="none">
                <a:solidFill>
                  <a:schemeClr val="dk1"/>
                </a:solidFill>
                <a:latin typeface="Arial"/>
                <a:ea typeface="Arial"/>
                <a:cs typeface="Arial"/>
                <a:sym typeface="Arial"/>
              </a:defRPr>
            </a:lvl6pPr>
            <a:lvl7pPr marR="0" lvl="6" algn="l" rtl="0">
              <a:spcBef>
                <a:spcPts val="0"/>
              </a:spcBef>
              <a:spcAft>
                <a:spcPts val="0"/>
              </a:spcAft>
              <a:buSzPts val="1100"/>
              <a:buNone/>
              <a:defRPr sz="1867" b="0" i="0" u="none" strike="noStrike" cap="none">
                <a:solidFill>
                  <a:schemeClr val="dk1"/>
                </a:solidFill>
                <a:latin typeface="Arial"/>
                <a:ea typeface="Arial"/>
                <a:cs typeface="Arial"/>
                <a:sym typeface="Arial"/>
              </a:defRPr>
            </a:lvl7pPr>
            <a:lvl8pPr marR="0" lvl="7" algn="l" rtl="0">
              <a:spcBef>
                <a:spcPts val="0"/>
              </a:spcBef>
              <a:spcAft>
                <a:spcPts val="0"/>
              </a:spcAft>
              <a:buSzPts val="1100"/>
              <a:buNone/>
              <a:defRPr sz="1867" b="0" i="0" u="none" strike="noStrike" cap="none">
                <a:solidFill>
                  <a:schemeClr val="dk1"/>
                </a:solidFill>
                <a:latin typeface="Arial"/>
                <a:ea typeface="Arial"/>
                <a:cs typeface="Arial"/>
                <a:sym typeface="Arial"/>
              </a:defRPr>
            </a:lvl8pPr>
            <a:lvl9pPr marR="0" lvl="8" algn="l" rtl="0">
              <a:spcBef>
                <a:spcPts val="0"/>
              </a:spcBef>
              <a:spcAft>
                <a:spcPts val="0"/>
              </a:spcAft>
              <a:buSzPts val="1100"/>
              <a:buNone/>
              <a:defRPr sz="1867" b="0" i="0" u="none" strike="noStrike" cap="none">
                <a:solidFill>
                  <a:schemeClr val="dk1"/>
                </a:solidFill>
                <a:latin typeface="Arial"/>
                <a:ea typeface="Arial"/>
                <a:cs typeface="Arial"/>
                <a:sym typeface="Arial"/>
              </a:defRPr>
            </a:lvl9pPr>
          </a:lstStyle>
          <a:p>
            <a:endParaRPr/>
          </a:p>
        </p:txBody>
      </p:sp>
      <p:sp>
        <p:nvSpPr>
          <p:cNvPr id="55" name="Google Shape;55;p13"/>
          <p:cNvSpPr txBox="1">
            <a:spLocks noGrp="1"/>
          </p:cNvSpPr>
          <p:nvPr>
            <p:ph type="sldNum" idx="12"/>
          </p:nvPr>
        </p:nvSpPr>
        <p:spPr>
          <a:xfrm>
            <a:off x="8737600" y="6356351"/>
            <a:ext cx="2844800" cy="365125"/>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92735747"/>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govlab.hks.harvard.edu/files/govlabs/files/module_1_planning_for_your_rfp_gpl_rfp_guidebook_2021.pdf?m=1613584311"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govlab.hks.harvard.edu/guidebook-crafting-results-driven-request-proposals-rf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hyperlink" Target="https://govlab.hks.harvard.edu/files/govlabs/files/module_3_rfp_writing_problem_statements_and_goals_gpl_rfp_guidebook_2021.pdf?m=1613584306"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govlab.hks.harvard.edu/guidebook-crafting-results-driven-request-proposals-rfp"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govlab.hks.harvard.edu/files/govlabs/files/module_4_rfp_writing_scop_of_work_and_incentives_gpl_rfp_guidebook_2021.pdf?m=1613584301"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hyperlink" Target="https://govlab.hks.harvard.edu/guidebook-crafting-results-driven-request-proposals-rfp"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hyperlink" Target="https://govlab.hks.harvard.edu/guidebook-crafting-results-driven-request-proposals-rfp" TargetMode="External"/><Relationship Id="rId5" Type="http://schemas.openxmlformats.org/officeDocument/2006/relationships/hyperlink" Target="https://govlab.hks.harvard.edu/files/govlabs/files/module_5_rfp_writing_metrics_and_contract_management_gpl_rfp_guidebook_2021.pdf?m=1613584304" TargetMode="External"/><Relationship Id="rId4" Type="http://schemas.openxmlformats.org/officeDocument/2006/relationships/image" Target="../media/image8.sv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govlab.hks.harvard.edu/files/govlabs/files/module_6_rfp_writing_evaluation_and_selection_criteria_gpl_rfp_guidebook_2021.pdf?m=1613584308"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govlab.hks.harvard.edu/guidebook-crafting-results-driven-request-proposals-rf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9.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9.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27BFC04-46FA-4BF6-B567-7886D3D434CD}"/>
              </a:ext>
            </a:extLst>
          </p:cNvPr>
          <p:cNvSpPr>
            <a:spLocks noGrp="1"/>
          </p:cNvSpPr>
          <p:nvPr>
            <p:ph type="ctrTitle"/>
          </p:nvPr>
        </p:nvSpPr>
        <p:spPr>
          <a:xfrm>
            <a:off x="1193799" y="2260258"/>
            <a:ext cx="9861194" cy="1150937"/>
          </a:xfrm>
        </p:spPr>
        <p:txBody>
          <a:bodyPr>
            <a:normAutofit fontScale="90000"/>
          </a:bodyPr>
          <a:lstStyle/>
          <a:p>
            <a:r>
              <a:rPr lang="en-US" sz="4800" dirty="0"/>
              <a:t>Solicitation Kickoff Meeting</a:t>
            </a:r>
            <a:br>
              <a:rPr lang="en-US" sz="4800" dirty="0"/>
            </a:br>
            <a:r>
              <a:rPr lang="en-US" sz="4800" dirty="0"/>
              <a:t>Template Slide Deck </a:t>
            </a:r>
          </a:p>
        </p:txBody>
      </p:sp>
      <p:sp>
        <p:nvSpPr>
          <p:cNvPr id="9" name="Text Placeholder 8">
            <a:extLst>
              <a:ext uri="{FF2B5EF4-FFF2-40B4-BE49-F238E27FC236}">
                <a16:creationId xmlns:a16="http://schemas.microsoft.com/office/drawing/2014/main" id="{ED485BC6-E0F7-496F-B015-F970553D55C8}"/>
              </a:ext>
            </a:extLst>
          </p:cNvPr>
          <p:cNvSpPr>
            <a:spLocks noGrp="1"/>
          </p:cNvSpPr>
          <p:nvPr>
            <p:ph type="body" sz="quarter" idx="10"/>
          </p:nvPr>
        </p:nvSpPr>
        <p:spPr>
          <a:xfrm>
            <a:off x="1193799" y="4207016"/>
            <a:ext cx="9550400" cy="340066"/>
          </a:xfrm>
        </p:spPr>
        <p:txBody>
          <a:bodyPr>
            <a:noAutofit/>
          </a:bodyPr>
          <a:lstStyle/>
          <a:p>
            <a:r>
              <a:rPr lang="en-US" sz="2500" dirty="0">
                <a:highlight>
                  <a:srgbClr val="FFFF00"/>
                </a:highlight>
              </a:rPr>
              <a:t>[Date]</a:t>
            </a:r>
          </a:p>
        </p:txBody>
      </p:sp>
    </p:spTree>
    <p:extLst>
      <p:ext uri="{BB962C8B-B14F-4D97-AF65-F5344CB8AC3E}">
        <p14:creationId xmlns:p14="http://schemas.microsoft.com/office/powerpoint/2010/main" val="4254503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3468-981B-4F2A-90C9-A35982816E0A}"/>
              </a:ext>
            </a:extLst>
          </p:cNvPr>
          <p:cNvSpPr>
            <a:spLocks noGrp="1"/>
          </p:cNvSpPr>
          <p:nvPr>
            <p:ph type="title"/>
          </p:nvPr>
        </p:nvSpPr>
        <p:spPr/>
        <p:txBody>
          <a:bodyPr/>
          <a:lstStyle/>
          <a:p>
            <a:r>
              <a:rPr lang="en-US" sz="3200" kern="0" dirty="0">
                <a:solidFill>
                  <a:srgbClr val="000000"/>
                </a:solidFill>
                <a:highlight>
                  <a:srgbClr val="00FFFF"/>
                </a:highlight>
                <a:latin typeface="Arial"/>
                <a:cs typeface="Arial"/>
                <a:sym typeface="Arial"/>
              </a:rPr>
              <a:t>INSTRUCTIONS:</a:t>
            </a:r>
            <a:r>
              <a:rPr lang="en-US" sz="3200" kern="0" dirty="0">
                <a:solidFill>
                  <a:srgbClr val="000000"/>
                </a:solidFill>
                <a:latin typeface="Arial"/>
                <a:cs typeface="Arial"/>
                <a:sym typeface="Arial"/>
              </a:rPr>
              <a:t> Describe the correct process steps</a:t>
            </a:r>
            <a:endParaRPr lang="en-US" dirty="0"/>
          </a:p>
        </p:txBody>
      </p:sp>
      <p:sp>
        <p:nvSpPr>
          <p:cNvPr id="3" name="Text Placeholder 2">
            <a:extLst>
              <a:ext uri="{FF2B5EF4-FFF2-40B4-BE49-F238E27FC236}">
                <a16:creationId xmlns:a16="http://schemas.microsoft.com/office/drawing/2014/main" id="{383BC765-1A32-4DF0-89C9-CA2D0752EC06}"/>
              </a:ext>
            </a:extLst>
          </p:cNvPr>
          <p:cNvSpPr>
            <a:spLocks noGrp="1"/>
          </p:cNvSpPr>
          <p:nvPr>
            <p:ph type="body" idx="1"/>
          </p:nvPr>
        </p:nvSpPr>
        <p:spPr/>
        <p:txBody>
          <a:bodyPr/>
          <a:lstStyle/>
          <a:p>
            <a:pPr marL="287859" indent="-287859" defTabSz="1219170">
              <a:spcBef>
                <a:spcPts val="0"/>
              </a:spcBef>
              <a:spcAft>
                <a:spcPts val="2400"/>
              </a:spcAft>
              <a:buClr>
                <a:srgbClr val="000000"/>
              </a:buClr>
              <a:buSzPts val="1800"/>
            </a:pPr>
            <a:r>
              <a:rPr lang="en-US" sz="2400" dirty="0">
                <a:solidFill>
                  <a:srgbClr val="000000"/>
                </a:solidFill>
                <a:ea typeface="+mn-ea"/>
              </a:rPr>
              <a:t>Help department or agency staff to understand the specific steps they will need to complete for the appropriate type of solicitation.</a:t>
            </a:r>
          </a:p>
          <a:p>
            <a:pPr marL="287859" indent="-287859" defTabSz="1219170">
              <a:spcBef>
                <a:spcPts val="0"/>
              </a:spcBef>
              <a:spcAft>
                <a:spcPts val="2400"/>
              </a:spcAft>
              <a:buClr>
                <a:srgbClr val="000000"/>
              </a:buClr>
              <a:buSzPts val="1800"/>
            </a:pPr>
            <a:r>
              <a:rPr lang="en-US" sz="2400" dirty="0">
                <a:solidFill>
                  <a:srgbClr val="000000"/>
                </a:solidFill>
                <a:ea typeface="+mn-ea"/>
              </a:rPr>
              <a:t>Provide staff with a general estimate of the time needed for each stage of the process, highlighting what deadlines they’ll need to meet in order to complete their procurement on time. Give staff an idea of who will be supporting them throughout the process from the purchasing office. </a:t>
            </a:r>
          </a:p>
          <a:p>
            <a:pPr marL="287859" indent="-287859" defTabSz="1219170">
              <a:spcBef>
                <a:spcPts val="0"/>
              </a:spcBef>
              <a:spcAft>
                <a:spcPts val="2400"/>
              </a:spcAft>
              <a:buClr>
                <a:srgbClr val="000000"/>
              </a:buClr>
              <a:buSzPts val="1800"/>
            </a:pPr>
            <a:r>
              <a:rPr lang="en-US" sz="2400" dirty="0">
                <a:solidFill>
                  <a:srgbClr val="000000"/>
                </a:solidFill>
                <a:ea typeface="+mn-ea"/>
              </a:rPr>
              <a:t>A visual guide to the general stages of the procurement process can be helpful; an example can be found on the following slide.</a:t>
            </a:r>
          </a:p>
        </p:txBody>
      </p:sp>
      <p:sp>
        <p:nvSpPr>
          <p:cNvPr id="4" name="Slide Number Placeholder 3">
            <a:extLst>
              <a:ext uri="{FF2B5EF4-FFF2-40B4-BE49-F238E27FC236}">
                <a16:creationId xmlns:a16="http://schemas.microsoft.com/office/drawing/2014/main" id="{47B28001-AC70-4A9A-8D2D-5BDE2D10CD18}"/>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3007325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87DFAE79-0ABC-4442-A163-FBA03F19BEE8}"/>
              </a:ext>
            </a:extLst>
          </p:cNvPr>
          <p:cNvSpPr>
            <a:spLocks noGrp="1"/>
          </p:cNvSpPr>
          <p:nvPr>
            <p:ph type="title"/>
          </p:nvPr>
        </p:nvSpPr>
        <p:spPr/>
        <p:txBody>
          <a:bodyPr/>
          <a:lstStyle/>
          <a:p>
            <a:r>
              <a:rPr lang="en-US" dirty="0"/>
              <a:t>EXAMPLE: Outlining a Formal Procurement Process</a:t>
            </a:r>
          </a:p>
        </p:txBody>
      </p:sp>
      <p:cxnSp>
        <p:nvCxnSpPr>
          <p:cNvPr id="4" name="Straight Connector 3">
            <a:extLst>
              <a:ext uri="{FF2B5EF4-FFF2-40B4-BE49-F238E27FC236}">
                <a16:creationId xmlns:a16="http://schemas.microsoft.com/office/drawing/2014/main" id="{78FAD101-5E50-4E58-9FEC-4D24BDFE0919}"/>
              </a:ext>
            </a:extLst>
          </p:cNvPr>
          <p:cNvCxnSpPr>
            <a:cxnSpLocks/>
          </p:cNvCxnSpPr>
          <p:nvPr/>
        </p:nvCxnSpPr>
        <p:spPr>
          <a:xfrm flipV="1">
            <a:off x="3077932" y="1305688"/>
            <a:ext cx="12127" cy="4805325"/>
          </a:xfrm>
          <a:prstGeom prst="line">
            <a:avLst/>
          </a:prstGeom>
          <a:ln w="9525">
            <a:solidFill>
              <a:srgbClr val="A71930"/>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71EB4510-58DC-4116-AD54-E0CE2CB3D35B}"/>
              </a:ext>
            </a:extLst>
          </p:cNvPr>
          <p:cNvSpPr/>
          <p:nvPr/>
        </p:nvSpPr>
        <p:spPr>
          <a:xfrm>
            <a:off x="280045" y="1247027"/>
            <a:ext cx="2673309" cy="707886"/>
          </a:xfrm>
          <a:prstGeom prst="rect">
            <a:avLst/>
          </a:prstGeom>
          <a:solidFill>
            <a:srgbClr val="A71930"/>
          </a:solidFill>
          <a:ln>
            <a:solidFill>
              <a:srgbClr val="A71930"/>
            </a:solidFill>
          </a:ln>
        </p:spPr>
        <p:txBody>
          <a:bodyPr wrap="square">
            <a:spAutoFit/>
          </a:bodyPr>
          <a:lstStyle/>
          <a:p>
            <a:pPr marL="0" marR="0" lvl="0" indent="0" algn="l" defTabSz="1219170" rtl="0" eaLnBrk="1" fontAlgn="auto" latinLnBrk="0" hangingPunct="1">
              <a:lnSpc>
                <a:spcPct val="100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charset="0"/>
                <a:ea typeface="+mn-ea"/>
                <a:cs typeface="+mn-cs"/>
              </a:rPr>
              <a:t>I. Prepare a Solicitation</a:t>
            </a:r>
          </a:p>
        </p:txBody>
      </p:sp>
      <p:sp>
        <p:nvSpPr>
          <p:cNvPr id="6" name="Rectangle 5">
            <a:extLst>
              <a:ext uri="{FF2B5EF4-FFF2-40B4-BE49-F238E27FC236}">
                <a16:creationId xmlns:a16="http://schemas.microsoft.com/office/drawing/2014/main" id="{B796F90B-BF2C-4744-BC1F-679FB968EC3C}"/>
              </a:ext>
            </a:extLst>
          </p:cNvPr>
          <p:cNvSpPr/>
          <p:nvPr/>
        </p:nvSpPr>
        <p:spPr>
          <a:xfrm>
            <a:off x="269924" y="2277881"/>
            <a:ext cx="2676069" cy="707886"/>
          </a:xfrm>
          <a:prstGeom prst="rect">
            <a:avLst/>
          </a:prstGeom>
          <a:solidFill>
            <a:srgbClr val="A71930"/>
          </a:solidFill>
          <a:ln>
            <a:solidFill>
              <a:srgbClr val="A71930"/>
            </a:solidFill>
          </a:ln>
        </p:spPr>
        <p:txBody>
          <a:bodyPr wrap="square">
            <a:spAutoFit/>
          </a:bodyPr>
          <a:lstStyle/>
          <a:p>
            <a:pPr marL="0" marR="0" lvl="0" indent="0" algn="l" defTabSz="1219170" rtl="0" eaLnBrk="1" fontAlgn="auto" latinLnBrk="0" hangingPunct="1">
              <a:lnSpc>
                <a:spcPct val="100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charset="0"/>
                <a:ea typeface="+mn-ea"/>
                <a:cs typeface="+mn-cs"/>
              </a:rPr>
              <a:t>II. Solicitation Review &amp; Approvals</a:t>
            </a:r>
          </a:p>
        </p:txBody>
      </p:sp>
      <p:sp>
        <p:nvSpPr>
          <p:cNvPr id="7" name="Rectangle 6">
            <a:extLst>
              <a:ext uri="{FF2B5EF4-FFF2-40B4-BE49-F238E27FC236}">
                <a16:creationId xmlns:a16="http://schemas.microsoft.com/office/drawing/2014/main" id="{441DF98F-0BF4-4EDF-92CC-C6F4E57D20F3}"/>
              </a:ext>
            </a:extLst>
          </p:cNvPr>
          <p:cNvSpPr/>
          <p:nvPr/>
        </p:nvSpPr>
        <p:spPr>
          <a:xfrm>
            <a:off x="258458" y="3308735"/>
            <a:ext cx="2694896" cy="656590"/>
          </a:xfrm>
          <a:prstGeom prst="rect">
            <a:avLst/>
          </a:prstGeom>
          <a:solidFill>
            <a:srgbClr val="A71930"/>
          </a:solidFill>
          <a:ln>
            <a:solidFill>
              <a:srgbClr val="A71930"/>
            </a:solidFill>
          </a:ln>
        </p:spPr>
        <p:txBody>
          <a:bodyPr wrap="square" anchor="ctr">
            <a:spAutoFit/>
          </a:bodyPr>
          <a:lstStyle/>
          <a:p>
            <a:pPr marL="0" marR="0" lvl="0" indent="0" algn="l" defTabSz="1219170" rtl="0" eaLnBrk="1" fontAlgn="auto" latinLnBrk="0" hangingPunct="1">
              <a:lnSpc>
                <a:spcPct val="100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charset="0"/>
                <a:ea typeface="+mn-ea"/>
                <a:cs typeface="+mn-cs"/>
              </a:rPr>
              <a:t>III. Solicitation Open</a:t>
            </a:r>
          </a:p>
          <a:p>
            <a:pPr marL="0" marR="0" lvl="0" indent="0" algn="l" defTabSz="1219170" rtl="0" eaLnBrk="1" fontAlgn="auto" latinLnBrk="0" hangingPunct="1">
              <a:lnSpc>
                <a:spcPct val="100000"/>
              </a:lnSpc>
              <a:spcBef>
                <a:spcPts val="0"/>
              </a:spcBef>
              <a:spcAft>
                <a:spcPts val="800"/>
              </a:spcAft>
              <a:buClrTx/>
              <a:buSzTx/>
              <a:buFontTx/>
              <a:buNone/>
              <a:tabLst/>
              <a:defRPr/>
            </a:pPr>
            <a:endParaRPr kumimoji="0" lang="en-US" sz="10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8" name="Rectangle 7">
            <a:extLst>
              <a:ext uri="{FF2B5EF4-FFF2-40B4-BE49-F238E27FC236}">
                <a16:creationId xmlns:a16="http://schemas.microsoft.com/office/drawing/2014/main" id="{A01A2488-4BB8-4E4B-9A4F-DF8EADE34974}"/>
              </a:ext>
            </a:extLst>
          </p:cNvPr>
          <p:cNvSpPr/>
          <p:nvPr/>
        </p:nvSpPr>
        <p:spPr>
          <a:xfrm>
            <a:off x="251097" y="4288293"/>
            <a:ext cx="2694896" cy="707886"/>
          </a:xfrm>
          <a:prstGeom prst="rect">
            <a:avLst/>
          </a:prstGeom>
          <a:solidFill>
            <a:srgbClr val="A71930"/>
          </a:solidFill>
          <a:ln>
            <a:solidFill>
              <a:srgbClr val="A71930"/>
            </a:solidFill>
          </a:ln>
        </p:spPr>
        <p:txBody>
          <a:bodyPr wrap="square">
            <a:spAutoFit/>
          </a:bodyPr>
          <a:lstStyle/>
          <a:p>
            <a:pPr marL="0" marR="0" lvl="0" indent="0" algn="l" defTabSz="1219170" rtl="0" eaLnBrk="1" fontAlgn="auto" latinLnBrk="0" hangingPunct="1">
              <a:lnSpc>
                <a:spcPct val="100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charset="0"/>
                <a:ea typeface="+mn-ea"/>
                <a:cs typeface="+mn-cs"/>
              </a:rPr>
              <a:t>IV. Evaluate Bids or Proposals</a:t>
            </a:r>
          </a:p>
        </p:txBody>
      </p:sp>
      <p:sp>
        <p:nvSpPr>
          <p:cNvPr id="9" name="Rectangle 8">
            <a:extLst>
              <a:ext uri="{FF2B5EF4-FFF2-40B4-BE49-F238E27FC236}">
                <a16:creationId xmlns:a16="http://schemas.microsoft.com/office/drawing/2014/main" id="{13B0A4AC-A84F-4740-A653-B580963BB48F}"/>
              </a:ext>
            </a:extLst>
          </p:cNvPr>
          <p:cNvSpPr/>
          <p:nvPr/>
        </p:nvSpPr>
        <p:spPr>
          <a:xfrm>
            <a:off x="251097" y="5319148"/>
            <a:ext cx="2694896" cy="707886"/>
          </a:xfrm>
          <a:prstGeom prst="rect">
            <a:avLst/>
          </a:prstGeom>
          <a:solidFill>
            <a:srgbClr val="A71930"/>
          </a:solidFill>
          <a:ln>
            <a:solidFill>
              <a:srgbClr val="A71930"/>
            </a:solidFill>
          </a:ln>
        </p:spPr>
        <p:txBody>
          <a:bodyPr wrap="square">
            <a:spAutoFit/>
          </a:bodyPr>
          <a:lstStyle/>
          <a:p>
            <a:pPr marL="0" marR="0" lvl="0" indent="0" algn="l" defTabSz="1219170" rtl="0" eaLnBrk="1" fontAlgn="auto" latinLnBrk="0" hangingPunct="1">
              <a:lnSpc>
                <a:spcPct val="100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charset="0"/>
                <a:ea typeface="+mn-ea"/>
                <a:cs typeface="+mn-cs"/>
              </a:rPr>
              <a:t>V. Finalize the Award </a:t>
            </a:r>
            <a:r>
              <a:rPr lang="en-US" sz="2000" b="1" dirty="0">
                <a:solidFill>
                  <a:srgbClr val="FFFFFF"/>
                </a:solidFill>
                <a:latin typeface="Arial" charset="0"/>
              </a:rPr>
              <a:t>&amp;</a:t>
            </a:r>
            <a:r>
              <a:rPr kumimoji="0" lang="en-US" sz="2000" b="1" i="0" u="none" strike="noStrike" kern="1200" cap="none" spc="0" normalizeH="0" baseline="0" noProof="0" dirty="0">
                <a:ln>
                  <a:noFill/>
                </a:ln>
                <a:solidFill>
                  <a:srgbClr val="FFFFFF"/>
                </a:solidFill>
                <a:effectLst/>
                <a:uLnTx/>
                <a:uFillTx/>
                <a:latin typeface="Arial" charset="0"/>
                <a:ea typeface="+mn-ea"/>
                <a:cs typeface="+mn-cs"/>
              </a:rPr>
              <a:t> Contracting</a:t>
            </a:r>
          </a:p>
        </p:txBody>
      </p:sp>
      <p:graphicFrame>
        <p:nvGraphicFramePr>
          <p:cNvPr id="10" name="Table 9">
            <a:extLst>
              <a:ext uri="{FF2B5EF4-FFF2-40B4-BE49-F238E27FC236}">
                <a16:creationId xmlns:a16="http://schemas.microsoft.com/office/drawing/2014/main" id="{1808AAF0-3D6A-4C71-B409-D3079EE04E34}"/>
              </a:ext>
            </a:extLst>
          </p:cNvPr>
          <p:cNvGraphicFramePr>
            <a:graphicFrameLocks noGrp="1"/>
          </p:cNvGraphicFramePr>
          <p:nvPr/>
        </p:nvGraphicFramePr>
        <p:xfrm>
          <a:off x="3212614" y="1374979"/>
          <a:ext cx="7266332" cy="934893"/>
        </p:xfrm>
        <a:graphic>
          <a:graphicData uri="http://schemas.openxmlformats.org/drawingml/2006/table">
            <a:tbl>
              <a:tblPr firstRow="1" firstCol="1" bandRow="1">
                <a:tableStyleId>{5C22544A-7EE6-4342-B048-85BDC9FD1C3A}</a:tableStyleId>
              </a:tblPr>
              <a:tblGrid>
                <a:gridCol w="7266332">
                  <a:extLst>
                    <a:ext uri="{9D8B030D-6E8A-4147-A177-3AD203B41FA5}">
                      <a16:colId xmlns:a16="http://schemas.microsoft.com/office/drawing/2014/main" val="2119577496"/>
                    </a:ext>
                  </a:extLst>
                </a:gridCol>
              </a:tblGrid>
              <a:tr h="934893">
                <a:tc>
                  <a:txBody>
                    <a:bodyPr/>
                    <a:lstStyle/>
                    <a:p>
                      <a:pPr marL="0" marR="0">
                        <a:lnSpc>
                          <a:spcPct val="107000"/>
                        </a:lnSpc>
                        <a:spcBef>
                          <a:spcPts val="0"/>
                        </a:spcBef>
                        <a:spcAft>
                          <a:spcPts val="0"/>
                        </a:spcAft>
                      </a:pPr>
                      <a:r>
                        <a:rPr lang="en-US" sz="1900" b="0" dirty="0">
                          <a:solidFill>
                            <a:schemeClr val="tx1"/>
                          </a:solidFill>
                          <a:effectLst/>
                        </a:rPr>
                        <a:t>Department staff identify goals, specifications, and budget line for product or service to be purchased.</a:t>
                      </a:r>
                      <a:endParaRPr lang="en-US" sz="1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oFill/>
                  </a:tcPr>
                </a:tc>
                <a:extLst>
                  <a:ext uri="{0D108BD9-81ED-4DB2-BD59-A6C34878D82A}">
                    <a16:rowId xmlns:a16="http://schemas.microsoft.com/office/drawing/2014/main" val="890972498"/>
                  </a:ext>
                </a:extLst>
              </a:tr>
            </a:tbl>
          </a:graphicData>
        </a:graphic>
      </p:graphicFrame>
      <p:graphicFrame>
        <p:nvGraphicFramePr>
          <p:cNvPr id="11" name="Table 10">
            <a:extLst>
              <a:ext uri="{FF2B5EF4-FFF2-40B4-BE49-F238E27FC236}">
                <a16:creationId xmlns:a16="http://schemas.microsoft.com/office/drawing/2014/main" id="{BCB0037B-CC49-4E06-9C45-5698A38CCA26}"/>
              </a:ext>
            </a:extLst>
          </p:cNvPr>
          <p:cNvGraphicFramePr>
            <a:graphicFrameLocks noGrp="1"/>
          </p:cNvGraphicFramePr>
          <p:nvPr/>
        </p:nvGraphicFramePr>
        <p:xfrm>
          <a:off x="3172552" y="2277389"/>
          <a:ext cx="7205693" cy="934893"/>
        </p:xfrm>
        <a:graphic>
          <a:graphicData uri="http://schemas.openxmlformats.org/drawingml/2006/table">
            <a:tbl>
              <a:tblPr firstRow="1" firstCol="1" bandRow="1">
                <a:tableStyleId>{5C22544A-7EE6-4342-B048-85BDC9FD1C3A}</a:tableStyleId>
              </a:tblPr>
              <a:tblGrid>
                <a:gridCol w="7205693">
                  <a:extLst>
                    <a:ext uri="{9D8B030D-6E8A-4147-A177-3AD203B41FA5}">
                      <a16:colId xmlns:a16="http://schemas.microsoft.com/office/drawing/2014/main" val="2119577496"/>
                    </a:ext>
                  </a:extLst>
                </a:gridCol>
              </a:tblGrid>
              <a:tr h="934893">
                <a:tc>
                  <a:txBody>
                    <a:bodyPr/>
                    <a:lstStyle/>
                    <a:p>
                      <a:pPr marL="0" marR="0">
                        <a:lnSpc>
                          <a:spcPct val="107000"/>
                        </a:lnSpc>
                        <a:spcBef>
                          <a:spcPts val="0"/>
                        </a:spcBef>
                        <a:spcAft>
                          <a:spcPts val="0"/>
                        </a:spcAft>
                      </a:pPr>
                      <a:r>
                        <a:rPr lang="en-US" sz="1900" b="0" dirty="0">
                          <a:solidFill>
                            <a:schemeClr val="tx1"/>
                          </a:solidFill>
                          <a:effectLst/>
                          <a:latin typeface="+mj-lt"/>
                          <a:ea typeface="Calibri" panose="020F0502020204030204" pitchFamily="34" charset="0"/>
                          <a:cs typeface="Times New Roman" panose="02020603050405020304" pitchFamily="18" charset="0"/>
                        </a:rPr>
                        <a:t>No role for department staff at this stage, unless Purchasing requests that they make changes to the solicitation.</a:t>
                      </a:r>
                    </a:p>
                  </a:txBody>
                  <a:tcPr marT="0" marB="0">
                    <a:noFill/>
                  </a:tcPr>
                </a:tc>
                <a:extLst>
                  <a:ext uri="{0D108BD9-81ED-4DB2-BD59-A6C34878D82A}">
                    <a16:rowId xmlns:a16="http://schemas.microsoft.com/office/drawing/2014/main" val="890972498"/>
                  </a:ext>
                </a:extLst>
              </a:tr>
            </a:tbl>
          </a:graphicData>
        </a:graphic>
      </p:graphicFrame>
      <p:graphicFrame>
        <p:nvGraphicFramePr>
          <p:cNvPr id="12" name="Table 11">
            <a:extLst>
              <a:ext uri="{FF2B5EF4-FFF2-40B4-BE49-F238E27FC236}">
                <a16:creationId xmlns:a16="http://schemas.microsoft.com/office/drawing/2014/main" id="{02B5102B-98EF-41F7-9695-E078F5267A0D}"/>
              </a:ext>
            </a:extLst>
          </p:cNvPr>
          <p:cNvGraphicFramePr>
            <a:graphicFrameLocks noGrp="1"/>
          </p:cNvGraphicFramePr>
          <p:nvPr/>
        </p:nvGraphicFramePr>
        <p:xfrm>
          <a:off x="3172553" y="3289495"/>
          <a:ext cx="7150168" cy="934893"/>
        </p:xfrm>
        <a:graphic>
          <a:graphicData uri="http://schemas.openxmlformats.org/drawingml/2006/table">
            <a:tbl>
              <a:tblPr firstRow="1" firstCol="1" bandRow="1">
                <a:tableStyleId>{5C22544A-7EE6-4342-B048-85BDC9FD1C3A}</a:tableStyleId>
              </a:tblPr>
              <a:tblGrid>
                <a:gridCol w="7150168">
                  <a:extLst>
                    <a:ext uri="{9D8B030D-6E8A-4147-A177-3AD203B41FA5}">
                      <a16:colId xmlns:a16="http://schemas.microsoft.com/office/drawing/2014/main" val="2119577496"/>
                    </a:ext>
                  </a:extLst>
                </a:gridCol>
              </a:tblGrid>
              <a:tr h="934893">
                <a:tc>
                  <a:txBody>
                    <a:bodyPr/>
                    <a:lstStyle/>
                    <a:p>
                      <a:pPr marL="0" marR="0">
                        <a:lnSpc>
                          <a:spcPct val="107000"/>
                        </a:lnSpc>
                        <a:spcBef>
                          <a:spcPts val="0"/>
                        </a:spcBef>
                        <a:spcAft>
                          <a:spcPts val="0"/>
                        </a:spcAft>
                      </a:pPr>
                      <a:r>
                        <a:rPr lang="en-US" sz="1900" b="0" kern="1200" dirty="0">
                          <a:solidFill>
                            <a:schemeClr val="tx1"/>
                          </a:solidFill>
                          <a:effectLst/>
                          <a:latin typeface="+mn-lt"/>
                          <a:ea typeface="Calibri" panose="020F0502020204030204" pitchFamily="34" charset="0"/>
                          <a:cs typeface="Times New Roman" panose="02020603050405020304" pitchFamily="18" charset="0"/>
                        </a:rPr>
                        <a:t>No role for department staff at this stage, unless Purchasing requests that they assist with outreach.</a:t>
                      </a:r>
                    </a:p>
                  </a:txBody>
                  <a:tcPr marT="0" marB="0">
                    <a:noFill/>
                  </a:tcPr>
                </a:tc>
                <a:extLst>
                  <a:ext uri="{0D108BD9-81ED-4DB2-BD59-A6C34878D82A}">
                    <a16:rowId xmlns:a16="http://schemas.microsoft.com/office/drawing/2014/main" val="890972498"/>
                  </a:ext>
                </a:extLst>
              </a:tr>
            </a:tbl>
          </a:graphicData>
        </a:graphic>
      </p:graphicFrame>
      <p:graphicFrame>
        <p:nvGraphicFramePr>
          <p:cNvPr id="13" name="Table 12">
            <a:extLst>
              <a:ext uri="{FF2B5EF4-FFF2-40B4-BE49-F238E27FC236}">
                <a16:creationId xmlns:a16="http://schemas.microsoft.com/office/drawing/2014/main" id="{D369E97D-5C79-4C41-AF3B-8CB44D57897C}"/>
              </a:ext>
            </a:extLst>
          </p:cNvPr>
          <p:cNvGraphicFramePr>
            <a:graphicFrameLocks noGrp="1"/>
          </p:cNvGraphicFramePr>
          <p:nvPr>
            <p:extLst>
              <p:ext uri="{D42A27DB-BD31-4B8C-83A1-F6EECF244321}">
                <p14:modId xmlns:p14="http://schemas.microsoft.com/office/powerpoint/2010/main" val="3912807592"/>
              </p:ext>
            </p:extLst>
          </p:nvPr>
        </p:nvGraphicFramePr>
        <p:xfrm>
          <a:off x="3172552" y="4229702"/>
          <a:ext cx="7101664" cy="934893"/>
        </p:xfrm>
        <a:graphic>
          <a:graphicData uri="http://schemas.openxmlformats.org/drawingml/2006/table">
            <a:tbl>
              <a:tblPr firstRow="1" firstCol="1" bandRow="1">
                <a:tableStyleId>{5C22544A-7EE6-4342-B048-85BDC9FD1C3A}</a:tableStyleId>
              </a:tblPr>
              <a:tblGrid>
                <a:gridCol w="7101664">
                  <a:extLst>
                    <a:ext uri="{9D8B030D-6E8A-4147-A177-3AD203B41FA5}">
                      <a16:colId xmlns:a16="http://schemas.microsoft.com/office/drawing/2014/main" val="2119577496"/>
                    </a:ext>
                  </a:extLst>
                </a:gridCol>
              </a:tblGrid>
              <a:tr h="934893">
                <a:tc>
                  <a:txBody>
                    <a:bodyPr/>
                    <a:lstStyle/>
                    <a:p>
                      <a:pPr marL="0" marR="0">
                        <a:lnSpc>
                          <a:spcPct val="107000"/>
                        </a:lnSpc>
                        <a:spcBef>
                          <a:spcPts val="0"/>
                        </a:spcBef>
                        <a:spcAft>
                          <a:spcPts val="0"/>
                        </a:spcAft>
                      </a:pPr>
                      <a:r>
                        <a:rPr lang="en-US" sz="1900" b="0" dirty="0">
                          <a:solidFill>
                            <a:schemeClr val="tx1"/>
                          </a:solidFill>
                          <a:effectLst/>
                          <a:latin typeface="+mj-lt"/>
                          <a:ea typeface="Calibri" panose="020F0502020204030204" pitchFamily="34" charset="0"/>
                          <a:cs typeface="Times New Roman" panose="02020603050405020304" pitchFamily="18" charset="0"/>
                        </a:rPr>
                        <a:t>Department staff and the buyer review bids and determine which bidder offers the lowest responsive bid or best proposal.</a:t>
                      </a:r>
                    </a:p>
                  </a:txBody>
                  <a:tcPr marT="0" marB="0">
                    <a:noFill/>
                  </a:tcPr>
                </a:tc>
                <a:extLst>
                  <a:ext uri="{0D108BD9-81ED-4DB2-BD59-A6C34878D82A}">
                    <a16:rowId xmlns:a16="http://schemas.microsoft.com/office/drawing/2014/main" val="890972498"/>
                  </a:ext>
                </a:extLst>
              </a:tr>
            </a:tbl>
          </a:graphicData>
        </a:graphic>
      </p:graphicFrame>
      <p:graphicFrame>
        <p:nvGraphicFramePr>
          <p:cNvPr id="14" name="Table 13">
            <a:extLst>
              <a:ext uri="{FF2B5EF4-FFF2-40B4-BE49-F238E27FC236}">
                <a16:creationId xmlns:a16="http://schemas.microsoft.com/office/drawing/2014/main" id="{B323BD38-C704-4126-9A52-5A6FED31A716}"/>
              </a:ext>
            </a:extLst>
          </p:cNvPr>
          <p:cNvGraphicFramePr>
            <a:graphicFrameLocks noGrp="1"/>
          </p:cNvGraphicFramePr>
          <p:nvPr>
            <p:extLst>
              <p:ext uri="{D42A27DB-BD31-4B8C-83A1-F6EECF244321}">
                <p14:modId xmlns:p14="http://schemas.microsoft.com/office/powerpoint/2010/main" val="623606010"/>
              </p:ext>
            </p:extLst>
          </p:nvPr>
        </p:nvGraphicFramePr>
        <p:xfrm>
          <a:off x="3212615" y="5339070"/>
          <a:ext cx="7226270" cy="934893"/>
        </p:xfrm>
        <a:graphic>
          <a:graphicData uri="http://schemas.openxmlformats.org/drawingml/2006/table">
            <a:tbl>
              <a:tblPr firstRow="1" firstCol="1" bandRow="1">
                <a:tableStyleId>{5C22544A-7EE6-4342-B048-85BDC9FD1C3A}</a:tableStyleId>
              </a:tblPr>
              <a:tblGrid>
                <a:gridCol w="7226270">
                  <a:extLst>
                    <a:ext uri="{9D8B030D-6E8A-4147-A177-3AD203B41FA5}">
                      <a16:colId xmlns:a16="http://schemas.microsoft.com/office/drawing/2014/main" val="2119577496"/>
                    </a:ext>
                  </a:extLst>
                </a:gridCol>
              </a:tblGrid>
              <a:tr h="934893">
                <a:tc>
                  <a:txBody>
                    <a:bodyPr/>
                    <a:lstStyle/>
                    <a:p>
                      <a:pPr marL="0" marR="0">
                        <a:lnSpc>
                          <a:spcPct val="107000"/>
                        </a:lnSpc>
                        <a:spcBef>
                          <a:spcPts val="0"/>
                        </a:spcBef>
                        <a:spcAft>
                          <a:spcPts val="0"/>
                        </a:spcAft>
                      </a:pPr>
                      <a:r>
                        <a:rPr lang="en-US" sz="1900" b="0" dirty="0">
                          <a:solidFill>
                            <a:schemeClr val="tx1"/>
                          </a:solidFill>
                          <a:effectLst/>
                          <a:latin typeface="+mj-lt"/>
                          <a:ea typeface="Calibri" panose="020F0502020204030204" pitchFamily="34" charset="0"/>
                          <a:cs typeface="Times New Roman" panose="02020603050405020304" pitchFamily="18" charset="0"/>
                        </a:rPr>
                        <a:t>Generally, no role for department staff at this stage</a:t>
                      </a:r>
                    </a:p>
                  </a:txBody>
                  <a:tcPr marT="0" marB="0">
                    <a:noFill/>
                  </a:tcPr>
                </a:tc>
                <a:extLst>
                  <a:ext uri="{0D108BD9-81ED-4DB2-BD59-A6C34878D82A}">
                    <a16:rowId xmlns:a16="http://schemas.microsoft.com/office/drawing/2014/main" val="890972498"/>
                  </a:ext>
                </a:extLst>
              </a:tr>
            </a:tbl>
          </a:graphicData>
        </a:graphic>
      </p:graphicFrame>
      <p:cxnSp>
        <p:nvCxnSpPr>
          <p:cNvPr id="15" name="Straight Connector 14">
            <a:extLst>
              <a:ext uri="{FF2B5EF4-FFF2-40B4-BE49-F238E27FC236}">
                <a16:creationId xmlns:a16="http://schemas.microsoft.com/office/drawing/2014/main" id="{1F9D7E69-AD58-44ED-BE27-E871D6FFF5D1}"/>
              </a:ext>
            </a:extLst>
          </p:cNvPr>
          <p:cNvCxnSpPr>
            <a:cxnSpLocks/>
          </p:cNvCxnSpPr>
          <p:nvPr/>
        </p:nvCxnSpPr>
        <p:spPr>
          <a:xfrm>
            <a:off x="3097851" y="2154676"/>
            <a:ext cx="8789569" cy="0"/>
          </a:xfrm>
          <a:prstGeom prst="line">
            <a:avLst/>
          </a:prstGeom>
          <a:ln w="9525">
            <a:solidFill>
              <a:srgbClr val="A7193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48938D5-0CB0-4822-B20E-024DC347A5C3}"/>
              </a:ext>
            </a:extLst>
          </p:cNvPr>
          <p:cNvCxnSpPr>
            <a:cxnSpLocks/>
          </p:cNvCxnSpPr>
          <p:nvPr/>
        </p:nvCxnSpPr>
        <p:spPr>
          <a:xfrm flipV="1">
            <a:off x="3077932" y="3080712"/>
            <a:ext cx="8821615" cy="24984"/>
          </a:xfrm>
          <a:prstGeom prst="line">
            <a:avLst/>
          </a:prstGeom>
          <a:ln w="9525">
            <a:solidFill>
              <a:srgbClr val="A7193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E1D6DB8-B7CE-4589-A1CA-5296E4BFAEDE}"/>
              </a:ext>
            </a:extLst>
          </p:cNvPr>
          <p:cNvCxnSpPr>
            <a:cxnSpLocks/>
          </p:cNvCxnSpPr>
          <p:nvPr/>
        </p:nvCxnSpPr>
        <p:spPr>
          <a:xfrm>
            <a:off x="3103377" y="4111536"/>
            <a:ext cx="8796170" cy="0"/>
          </a:xfrm>
          <a:prstGeom prst="line">
            <a:avLst/>
          </a:prstGeom>
          <a:ln w="9525">
            <a:solidFill>
              <a:srgbClr val="A7193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AF54413-1D5C-4083-AEF3-B3D95D39A9D8}"/>
              </a:ext>
            </a:extLst>
          </p:cNvPr>
          <p:cNvCxnSpPr>
            <a:cxnSpLocks/>
          </p:cNvCxnSpPr>
          <p:nvPr/>
        </p:nvCxnSpPr>
        <p:spPr>
          <a:xfrm>
            <a:off x="3103377" y="5221232"/>
            <a:ext cx="8796170" cy="0"/>
          </a:xfrm>
          <a:prstGeom prst="line">
            <a:avLst/>
          </a:prstGeom>
          <a:ln w="9525">
            <a:solidFill>
              <a:srgbClr val="A71930"/>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CB8FF9A2-E515-4542-8B86-851BFF939186}"/>
              </a:ext>
            </a:extLst>
          </p:cNvPr>
          <p:cNvSpPr txBox="1"/>
          <p:nvPr/>
        </p:nvSpPr>
        <p:spPr>
          <a:xfrm>
            <a:off x="10439374" y="1407823"/>
            <a:ext cx="1492716"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Depends 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complexity</a:t>
            </a:r>
          </a:p>
        </p:txBody>
      </p:sp>
      <p:sp>
        <p:nvSpPr>
          <p:cNvPr id="50" name="TextBox 49">
            <a:extLst>
              <a:ext uri="{FF2B5EF4-FFF2-40B4-BE49-F238E27FC236}">
                <a16:creationId xmlns:a16="http://schemas.microsoft.com/office/drawing/2014/main" id="{EF46574D-52FA-4971-97A0-AE811C544CEC}"/>
              </a:ext>
            </a:extLst>
          </p:cNvPr>
          <p:cNvSpPr txBox="1"/>
          <p:nvPr/>
        </p:nvSpPr>
        <p:spPr>
          <a:xfrm>
            <a:off x="10548378" y="2439289"/>
            <a:ext cx="1274708"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1-2 weeks</a:t>
            </a:r>
          </a:p>
        </p:txBody>
      </p:sp>
      <p:sp>
        <p:nvSpPr>
          <p:cNvPr id="51" name="TextBox 50">
            <a:extLst>
              <a:ext uri="{FF2B5EF4-FFF2-40B4-BE49-F238E27FC236}">
                <a16:creationId xmlns:a16="http://schemas.microsoft.com/office/drawing/2014/main" id="{FCBDBFF7-5FB5-47AF-8BBD-157B284D4FF5}"/>
              </a:ext>
            </a:extLst>
          </p:cNvPr>
          <p:cNvSpPr txBox="1"/>
          <p:nvPr/>
        </p:nvSpPr>
        <p:spPr>
          <a:xfrm>
            <a:off x="10503495" y="3454168"/>
            <a:ext cx="1364476"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Arial" panose="020B0604020202020204"/>
              </a:rPr>
              <a:t>8-10</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weeks</a:t>
            </a:r>
          </a:p>
        </p:txBody>
      </p:sp>
      <p:sp>
        <p:nvSpPr>
          <p:cNvPr id="52" name="TextBox 51">
            <a:extLst>
              <a:ext uri="{FF2B5EF4-FFF2-40B4-BE49-F238E27FC236}">
                <a16:creationId xmlns:a16="http://schemas.microsoft.com/office/drawing/2014/main" id="{A18C9AB8-3DDA-4BD4-9E38-7DBDCDDD3906}"/>
              </a:ext>
            </a:extLst>
          </p:cNvPr>
          <p:cNvSpPr txBox="1"/>
          <p:nvPr/>
        </p:nvSpPr>
        <p:spPr>
          <a:xfrm>
            <a:off x="10544050" y="4469047"/>
            <a:ext cx="1283365"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4-6 weeks</a:t>
            </a:r>
          </a:p>
        </p:txBody>
      </p:sp>
      <p:sp>
        <p:nvSpPr>
          <p:cNvPr id="53" name="TextBox 52">
            <a:extLst>
              <a:ext uri="{FF2B5EF4-FFF2-40B4-BE49-F238E27FC236}">
                <a16:creationId xmlns:a16="http://schemas.microsoft.com/office/drawing/2014/main" id="{0B4649E3-D90C-4802-8585-699596F5409B}"/>
              </a:ext>
            </a:extLst>
          </p:cNvPr>
          <p:cNvSpPr txBox="1"/>
          <p:nvPr/>
        </p:nvSpPr>
        <p:spPr>
          <a:xfrm>
            <a:off x="10544050" y="5483926"/>
            <a:ext cx="1283365"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4-6 weeks</a:t>
            </a:r>
          </a:p>
        </p:txBody>
      </p:sp>
      <p:cxnSp>
        <p:nvCxnSpPr>
          <p:cNvPr id="81" name="Straight Connector 80">
            <a:extLst>
              <a:ext uri="{FF2B5EF4-FFF2-40B4-BE49-F238E27FC236}">
                <a16:creationId xmlns:a16="http://schemas.microsoft.com/office/drawing/2014/main" id="{0249256D-1F7E-4093-BDE0-1CCBE4C6CA6F}"/>
              </a:ext>
            </a:extLst>
          </p:cNvPr>
          <p:cNvCxnSpPr/>
          <p:nvPr/>
        </p:nvCxnSpPr>
        <p:spPr>
          <a:xfrm>
            <a:off x="10322721" y="1305688"/>
            <a:ext cx="0" cy="4805325"/>
          </a:xfrm>
          <a:prstGeom prst="line">
            <a:avLst/>
          </a:prstGeom>
        </p:spPr>
        <p:style>
          <a:lnRef idx="1">
            <a:schemeClr val="accent2"/>
          </a:lnRef>
          <a:fillRef idx="0">
            <a:schemeClr val="accent2"/>
          </a:fillRef>
          <a:effectRef idx="0">
            <a:schemeClr val="accent2"/>
          </a:effectRef>
          <a:fontRef idx="minor">
            <a:schemeClr val="tx1"/>
          </a:fontRef>
        </p:style>
      </p:cxnSp>
      <p:sp>
        <p:nvSpPr>
          <p:cNvPr id="88" name="TextBox 87">
            <a:extLst>
              <a:ext uri="{FF2B5EF4-FFF2-40B4-BE49-F238E27FC236}">
                <a16:creationId xmlns:a16="http://schemas.microsoft.com/office/drawing/2014/main" id="{8478C494-6094-4E55-AC7C-AEE78F44492B}"/>
              </a:ext>
            </a:extLst>
          </p:cNvPr>
          <p:cNvSpPr txBox="1"/>
          <p:nvPr/>
        </p:nvSpPr>
        <p:spPr>
          <a:xfrm>
            <a:off x="10166185" y="898146"/>
            <a:ext cx="1895254"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A71930"/>
                </a:solidFill>
                <a:effectLst/>
                <a:uLnTx/>
                <a:uFillTx/>
                <a:latin typeface="Arial" panose="020B0604020202020204"/>
                <a:ea typeface="+mn-ea"/>
                <a:cs typeface="+mn-cs"/>
              </a:rPr>
              <a:t>Time Needed</a:t>
            </a:r>
            <a:endParaRPr kumimoji="0" lang="en-US" sz="1800" b="0" i="0" u="none" strike="noStrike" kern="1200" cap="none" spc="0" normalizeH="0" baseline="0" noProof="0" dirty="0">
              <a:ln>
                <a:noFill/>
              </a:ln>
              <a:solidFill>
                <a:srgbClr val="A71930"/>
              </a:solidFill>
              <a:effectLst/>
              <a:uLnTx/>
              <a:uFillTx/>
              <a:latin typeface="Arial" panose="020B0604020202020204"/>
              <a:ea typeface="+mn-ea"/>
              <a:cs typeface="+mn-cs"/>
            </a:endParaRPr>
          </a:p>
        </p:txBody>
      </p:sp>
      <p:sp>
        <p:nvSpPr>
          <p:cNvPr id="2" name="TextBox 1">
            <a:extLst>
              <a:ext uri="{FF2B5EF4-FFF2-40B4-BE49-F238E27FC236}">
                <a16:creationId xmlns:a16="http://schemas.microsoft.com/office/drawing/2014/main" id="{FF7C761F-74B7-4193-A808-2A06D371FCDD}"/>
              </a:ext>
            </a:extLst>
          </p:cNvPr>
          <p:cNvSpPr txBox="1"/>
          <p:nvPr/>
        </p:nvSpPr>
        <p:spPr>
          <a:xfrm>
            <a:off x="1749" y="0"/>
            <a:ext cx="1089759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a:t>
            </a:r>
            <a:r>
              <a:rPr kumimoji="0" lang="en-US" sz="1800" b="0" i="0" u="none" strike="noStrike" kern="1200" cap="none" spc="0" normalizeH="0" baseline="0" noProof="0" dirty="0">
                <a:ln>
                  <a:noFill/>
                </a:ln>
                <a:solidFill>
                  <a:prstClr val="black"/>
                </a:solidFill>
                <a:effectLst/>
                <a:highlight>
                  <a:srgbClr val="00FFFF"/>
                </a:highlight>
                <a:uLnTx/>
                <a:uFillTx/>
                <a:latin typeface="Arial" panose="020B0604020202020204"/>
                <a:ea typeface="+mn-ea"/>
                <a:cs typeface="+mn-cs"/>
              </a:rPr>
              <a:t>INSTRUCTIONS:</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All content on this slide should be customized to match your government's processes.]</a:t>
            </a:r>
          </a:p>
        </p:txBody>
      </p:sp>
      <p:sp>
        <p:nvSpPr>
          <p:cNvPr id="26" name="TextBox 25">
            <a:extLst>
              <a:ext uri="{FF2B5EF4-FFF2-40B4-BE49-F238E27FC236}">
                <a16:creationId xmlns:a16="http://schemas.microsoft.com/office/drawing/2014/main" id="{CA827E3A-3E15-46C8-ADE3-71157331E68B}"/>
              </a:ext>
            </a:extLst>
          </p:cNvPr>
          <p:cNvSpPr txBox="1"/>
          <p:nvPr/>
        </p:nvSpPr>
        <p:spPr>
          <a:xfrm>
            <a:off x="3123343" y="898146"/>
            <a:ext cx="6696931"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A71930"/>
                </a:solidFill>
                <a:effectLst/>
                <a:uLnTx/>
                <a:uFillTx/>
                <a:latin typeface="Arial" panose="020B0604020202020204"/>
                <a:ea typeface="+mn-ea"/>
                <a:cs typeface="+mn-cs"/>
              </a:rPr>
              <a:t>Role of Department or Agency (Program) Staff</a:t>
            </a:r>
            <a:endParaRPr kumimoji="0" lang="en-US" sz="1800" b="0" i="0" u="none" strike="noStrike" kern="1200" cap="none" spc="0" normalizeH="0" baseline="0" noProof="0" dirty="0">
              <a:ln>
                <a:noFill/>
              </a:ln>
              <a:solidFill>
                <a:srgbClr val="A71930"/>
              </a:solidFill>
              <a:effectLst/>
              <a:uLnTx/>
              <a:uFillTx/>
              <a:latin typeface="Arial" panose="020B0604020202020204"/>
              <a:ea typeface="+mn-ea"/>
              <a:cs typeface="+mn-cs"/>
            </a:endParaRPr>
          </a:p>
        </p:txBody>
      </p:sp>
      <p:sp>
        <p:nvSpPr>
          <p:cNvPr id="27" name="TextBox 26">
            <a:extLst>
              <a:ext uri="{FF2B5EF4-FFF2-40B4-BE49-F238E27FC236}">
                <a16:creationId xmlns:a16="http://schemas.microsoft.com/office/drawing/2014/main" id="{B7AF09AB-4752-411D-97AA-62E68AB89B9B}"/>
              </a:ext>
            </a:extLst>
          </p:cNvPr>
          <p:cNvSpPr txBox="1"/>
          <p:nvPr/>
        </p:nvSpPr>
        <p:spPr>
          <a:xfrm>
            <a:off x="-144309" y="898146"/>
            <a:ext cx="1895254"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A71930"/>
                </a:solidFill>
                <a:effectLst/>
                <a:uLnTx/>
                <a:uFillTx/>
                <a:latin typeface="Arial" panose="020B0604020202020204"/>
                <a:ea typeface="+mn-ea"/>
                <a:cs typeface="+mn-cs"/>
              </a:rPr>
              <a:t>Stage</a:t>
            </a:r>
            <a:endParaRPr kumimoji="0" lang="en-US" sz="1800" b="0" i="0" u="none" strike="noStrike" kern="1200" cap="none" spc="0" normalizeH="0" baseline="0" noProof="0" dirty="0">
              <a:ln>
                <a:noFill/>
              </a:ln>
              <a:solidFill>
                <a:srgbClr val="A71930"/>
              </a:solidFill>
              <a:effectLst/>
              <a:uLnTx/>
              <a:uFillTx/>
              <a:latin typeface="Arial" panose="020B0604020202020204"/>
              <a:ea typeface="+mn-ea"/>
              <a:cs typeface="+mn-cs"/>
            </a:endParaRPr>
          </a:p>
        </p:txBody>
      </p:sp>
      <p:sp>
        <p:nvSpPr>
          <p:cNvPr id="19" name="Slide Number Placeholder 18">
            <a:extLst>
              <a:ext uri="{FF2B5EF4-FFF2-40B4-BE49-F238E27FC236}">
                <a16:creationId xmlns:a16="http://schemas.microsoft.com/office/drawing/2014/main" id="{FB7E3556-8A2A-4FA3-B879-0CF968D9565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71523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F7A8D-1E33-4F7A-9A85-30E5AF97A58F}"/>
              </a:ext>
            </a:extLst>
          </p:cNvPr>
          <p:cNvSpPr>
            <a:spLocks noGrp="1"/>
          </p:cNvSpPr>
          <p:nvPr>
            <p:ph type="title"/>
          </p:nvPr>
        </p:nvSpPr>
        <p:spPr/>
        <p:txBody>
          <a:bodyPr/>
          <a:lstStyle/>
          <a:p>
            <a:r>
              <a:rPr lang="en-US" dirty="0"/>
              <a:t>Planning is a critical first step in any RFP</a:t>
            </a:r>
          </a:p>
        </p:txBody>
      </p:sp>
      <p:sp>
        <p:nvSpPr>
          <p:cNvPr id="29" name="Speech Bubble: Rectangle with Corners Rounded 28">
            <a:extLst>
              <a:ext uri="{FF2B5EF4-FFF2-40B4-BE49-F238E27FC236}">
                <a16:creationId xmlns:a16="http://schemas.microsoft.com/office/drawing/2014/main" id="{DA973441-F847-4690-BAE9-FB871F03A359}"/>
              </a:ext>
            </a:extLst>
          </p:cNvPr>
          <p:cNvSpPr/>
          <p:nvPr/>
        </p:nvSpPr>
        <p:spPr>
          <a:xfrm>
            <a:off x="467904" y="806358"/>
            <a:ext cx="10880035" cy="4799757"/>
          </a:xfrm>
          <a:prstGeom prst="wedgeRoundRectCallout">
            <a:avLst>
              <a:gd name="adj1" fmla="val -37255"/>
              <a:gd name="adj2" fmla="val -49828"/>
              <a:gd name="adj3" fmla="val 16667"/>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mn-cs"/>
              </a:rPr>
              <a:t>RFP &amp; ITB Planning Checklist</a:t>
            </a:r>
          </a:p>
          <a:p>
            <a:pPr marL="0" marR="0" lvl="0" indent="0" algn="l" defTabSz="914400" rtl="0" eaLnBrk="1" fontAlgn="auto" latinLnBrk="0" hangingPunct="1">
              <a:lnSpc>
                <a:spcPct val="90000"/>
              </a:lnSpc>
              <a:spcBef>
                <a:spcPts val="1000"/>
              </a:spcBef>
              <a:spcAft>
                <a:spcPts val="60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panose="020B0604020202020204"/>
                <a:ea typeface="+mn-ea"/>
                <a:cs typeface="+mn-cs"/>
              </a:rPr>
              <a:t>Establish a well-rounded team:</a:t>
            </a:r>
          </a:p>
          <a:p>
            <a:pPr marL="685800" marR="0" lvl="1" indent="-228600" algn="l" defTabSz="914400" rtl="0" eaLnBrk="1" fontAlgn="auto" latinLnBrk="0" hangingPunct="1">
              <a:lnSpc>
                <a:spcPct val="90000"/>
              </a:lnSpc>
              <a:spcBef>
                <a:spcPts val="0"/>
              </a:spcBef>
              <a:spcAft>
                <a:spcPts val="600"/>
              </a:spcAft>
              <a:buClrTx/>
              <a:buSzTx/>
              <a:buFont typeface="Calibri" panose="020F050202020403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Identify project team members</a:t>
            </a:r>
          </a:p>
          <a:p>
            <a:pPr marL="685800" marR="0" lvl="1" indent="-228600" algn="l" defTabSz="914400" rtl="0" eaLnBrk="1" fontAlgn="auto" latinLnBrk="0" hangingPunct="1">
              <a:lnSpc>
                <a:spcPct val="90000"/>
              </a:lnSpc>
              <a:spcBef>
                <a:spcPts val="0"/>
              </a:spcBef>
              <a:spcAft>
                <a:spcPts val="600"/>
              </a:spcAft>
              <a:buClrTx/>
              <a:buSzTx/>
              <a:buFont typeface="Calibri" panose="020F050202020403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Identify all those will provide input, review, or make approvals</a:t>
            </a:r>
          </a:p>
          <a:p>
            <a:pPr marL="0" marR="0" lvl="0" indent="0" algn="l" defTabSz="914400" rtl="0" eaLnBrk="1" fontAlgn="auto" latinLnBrk="0" hangingPunct="1">
              <a:lnSpc>
                <a:spcPct val="90000"/>
              </a:lnSpc>
              <a:spcBef>
                <a:spcPts val="1000"/>
              </a:spcBef>
              <a:spcAft>
                <a:spcPts val="60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panose="020B0604020202020204"/>
                <a:ea typeface="+mn-ea"/>
                <a:cs typeface="+mn-cs"/>
              </a:rPr>
              <a:t>Make a project plan:</a:t>
            </a:r>
          </a:p>
          <a:p>
            <a:pPr marL="685800" marR="0" lvl="1" indent="-228600" algn="l" defTabSz="914400" rtl="0" eaLnBrk="1" fontAlgn="auto" latinLnBrk="0" hangingPunct="1">
              <a:lnSpc>
                <a:spcPct val="90000"/>
              </a:lnSpc>
              <a:spcBef>
                <a:spcPts val="0"/>
              </a:spcBef>
              <a:spcAft>
                <a:spcPts val="600"/>
              </a:spcAft>
              <a:buClrTx/>
              <a:buSzTx/>
              <a:buFont typeface="Calibri" panose="020F050202020403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Draft project plan</a:t>
            </a:r>
          </a:p>
          <a:p>
            <a:pPr marL="685800" marR="0" lvl="1" indent="-228600" algn="l" defTabSz="914400" rtl="0" eaLnBrk="1" fontAlgn="auto" latinLnBrk="0" hangingPunct="1">
              <a:lnSpc>
                <a:spcPct val="90000"/>
              </a:lnSpc>
              <a:spcBef>
                <a:spcPts val="0"/>
              </a:spcBef>
              <a:spcAft>
                <a:spcPts val="600"/>
              </a:spcAft>
              <a:buClrTx/>
              <a:buSzTx/>
              <a:buFont typeface="Calibri" panose="020F050202020403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Confirm expectations and book key meetings with the project team</a:t>
            </a:r>
          </a:p>
          <a:p>
            <a:pPr marL="0" marR="0" lvl="0" indent="0" algn="l" defTabSz="914400" rtl="0" eaLnBrk="1" fontAlgn="auto" latinLnBrk="0" hangingPunct="1">
              <a:lnSpc>
                <a:spcPct val="90000"/>
              </a:lnSpc>
              <a:spcBef>
                <a:spcPts val="1000"/>
              </a:spcBef>
              <a:spcAft>
                <a:spcPts val="60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panose="020B0604020202020204"/>
                <a:ea typeface="+mn-ea"/>
                <a:cs typeface="+mn-cs"/>
              </a:rPr>
              <a:t>Fill information gaps:</a:t>
            </a:r>
          </a:p>
          <a:p>
            <a:pPr marL="685800" marR="0" lvl="1" indent="-228600" algn="l" defTabSz="914400" rtl="0" eaLnBrk="1" fontAlgn="auto" latinLnBrk="0" hangingPunct="1">
              <a:lnSpc>
                <a:spcPct val="90000"/>
              </a:lnSpc>
              <a:spcBef>
                <a:spcPts val="0"/>
              </a:spcBef>
              <a:spcAft>
                <a:spcPts val="600"/>
              </a:spcAft>
              <a:buClrTx/>
              <a:buSzTx/>
              <a:buFont typeface="Calibri" panose="020F050202020403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Compile lists of all the information needed to draft the solicitation</a:t>
            </a:r>
          </a:p>
          <a:p>
            <a:pPr marL="685800" marR="0" lvl="1" indent="-228600" algn="l" defTabSz="914400" rtl="0" eaLnBrk="1" fontAlgn="auto" latinLnBrk="0" hangingPunct="1">
              <a:lnSpc>
                <a:spcPct val="90000"/>
              </a:lnSpc>
              <a:spcBef>
                <a:spcPts val="0"/>
              </a:spcBef>
              <a:spcAft>
                <a:spcPts val="600"/>
              </a:spcAft>
              <a:buClrTx/>
              <a:buSzTx/>
              <a:buFont typeface="Calibri" panose="020F050202020403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Identify key decisions the project team must make</a:t>
            </a:r>
          </a:p>
        </p:txBody>
      </p:sp>
      <p:sp>
        <p:nvSpPr>
          <p:cNvPr id="3" name="Slide Number Placeholder 2">
            <a:extLst>
              <a:ext uri="{FF2B5EF4-FFF2-40B4-BE49-F238E27FC236}">
                <a16:creationId xmlns:a16="http://schemas.microsoft.com/office/drawing/2014/main" id="{3BD55408-3E5D-48A9-A21D-1EB9304EDBB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4" name="TextBox 3">
            <a:extLst>
              <a:ext uri="{FF2B5EF4-FFF2-40B4-BE49-F238E27FC236}">
                <a16:creationId xmlns:a16="http://schemas.microsoft.com/office/drawing/2014/main" id="{9736EBD8-2F56-1424-EDEB-472EA338F745}"/>
              </a:ext>
            </a:extLst>
          </p:cNvPr>
          <p:cNvSpPr txBox="1"/>
          <p:nvPr/>
        </p:nvSpPr>
        <p:spPr>
          <a:xfrm>
            <a:off x="553660" y="5498723"/>
            <a:ext cx="10708522" cy="646331"/>
          </a:xfrm>
          <a:prstGeom prst="rect">
            <a:avLst/>
          </a:prstGeom>
          <a:solidFill>
            <a:schemeClr val="bg2"/>
          </a:solidFill>
          <a:ln>
            <a:solidFill>
              <a:schemeClr val="tx1"/>
            </a:solidFill>
            <a:prstDash val="sysDash"/>
          </a:ln>
        </p:spPr>
        <p:txBody>
          <a:bodyPr wrap="square">
            <a:spAutoFit/>
          </a:bodyPr>
          <a:lstStyle/>
          <a:p>
            <a:pPr marL="0" marR="0" lvl="0" indent="0" algn="l" defTabSz="914400" rtl="0" eaLnBrk="1" fontAlgn="ctr" latinLnBrk="0" hangingPunct="1">
              <a:lnSpc>
                <a:spcPct val="100000"/>
              </a:lnSpc>
              <a:spcBef>
                <a:spcPts val="0"/>
              </a:spcBef>
              <a:spcAft>
                <a:spcPts val="2400"/>
              </a:spcAft>
              <a:buClrTx/>
              <a:buSzTx/>
              <a:buFontTx/>
              <a:buNone/>
              <a:tabLst/>
              <a:defRPr/>
            </a:pPr>
            <a:r>
              <a:rPr kumimoji="0" lang="en-US" sz="1800" b="0" i="0" u="none" strike="noStrike" kern="1200" cap="none" spc="0" normalizeH="0" baseline="0" noProof="0" dirty="0">
                <a:ln>
                  <a:noFill/>
                </a:ln>
                <a:solidFill>
                  <a:prstClr val="black"/>
                </a:solidFill>
                <a:effectLst/>
                <a:highlight>
                  <a:srgbClr val="00FFFF"/>
                </a:highlight>
                <a:uLnTx/>
                <a:uFillTx/>
                <a:latin typeface="Arial" panose="020B0604020202020204"/>
                <a:ea typeface="+mn-ea"/>
                <a:cs typeface="+mn-cs"/>
              </a:rPr>
              <a:t>INSTRUCTIONS:</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Determining who should make up the Project Team is a critical first step. See </a:t>
            </a:r>
            <a:r>
              <a:rPr lang="en-US" dirty="0">
                <a:solidFill>
                  <a:prstClr val="black"/>
                </a:solidFill>
                <a:latin typeface="Arial" panose="020B0604020202020204"/>
                <a:hlinkClick r:id="rId3"/>
              </a:rPr>
              <a:t>Module 1</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of the </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hlinkClick r:id="rId4"/>
              </a:rPr>
              <a:t>GPL’s RFP Guidebook</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for a project team matrix you can fill out to identify stakeholders.</a:t>
            </a:r>
          </a:p>
        </p:txBody>
      </p:sp>
    </p:spTree>
    <p:extLst>
      <p:ext uri="{BB962C8B-B14F-4D97-AF65-F5344CB8AC3E}">
        <p14:creationId xmlns:p14="http://schemas.microsoft.com/office/powerpoint/2010/main" val="505428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2517C36-CF0F-4AE8-9202-E909447836D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CE13A2D9-72E8-4AD9-BC82-9117DFBB2018}"/>
              </a:ext>
            </a:extLst>
          </p:cNvPr>
          <p:cNvSpPr>
            <a:spLocks noGrp="1"/>
          </p:cNvSpPr>
          <p:nvPr>
            <p:ph type="title"/>
          </p:nvPr>
        </p:nvSpPr>
        <p:spPr/>
        <p:txBody>
          <a:bodyPr/>
          <a:lstStyle/>
          <a:p>
            <a:r>
              <a:rPr lang="en-US" sz="3200" kern="0" dirty="0">
                <a:solidFill>
                  <a:srgbClr val="000000"/>
                </a:solidFill>
                <a:highlight>
                  <a:srgbClr val="00FFFF"/>
                </a:highlight>
                <a:latin typeface="Arial"/>
                <a:cs typeface="Arial"/>
                <a:sym typeface="Arial"/>
              </a:rPr>
              <a:t>INSTRUCTIONS:</a:t>
            </a:r>
            <a:r>
              <a:rPr lang="en-US" sz="3200" kern="0" dirty="0">
                <a:solidFill>
                  <a:srgbClr val="000000"/>
                </a:solidFill>
                <a:latin typeface="Arial"/>
                <a:cs typeface="Arial"/>
                <a:sym typeface="Arial"/>
              </a:rPr>
              <a:t> Help staff develop the solicitation</a:t>
            </a:r>
            <a:br>
              <a:rPr lang="en-US" sz="3200" kern="0" dirty="0">
                <a:solidFill>
                  <a:srgbClr val="000000"/>
                </a:solidFill>
                <a:latin typeface="Arial"/>
                <a:cs typeface="Arial"/>
                <a:sym typeface="Arial"/>
              </a:rPr>
            </a:br>
            <a:endParaRPr lang="en-US" dirty="0"/>
          </a:p>
        </p:txBody>
      </p:sp>
      <p:sp>
        <p:nvSpPr>
          <p:cNvPr id="4" name="Text Placeholder 3">
            <a:extLst>
              <a:ext uri="{FF2B5EF4-FFF2-40B4-BE49-F238E27FC236}">
                <a16:creationId xmlns:a16="http://schemas.microsoft.com/office/drawing/2014/main" id="{0347E427-50C3-4E0C-88C9-D28C0037ACE0}"/>
              </a:ext>
            </a:extLst>
          </p:cNvPr>
          <p:cNvSpPr>
            <a:spLocks noGrp="1"/>
          </p:cNvSpPr>
          <p:nvPr>
            <p:ph type="body" sz="quarter" idx="13"/>
          </p:nvPr>
        </p:nvSpPr>
        <p:spPr/>
        <p:txBody>
          <a:bodyPr/>
          <a:lstStyle/>
          <a:p>
            <a:pPr marL="287859" indent="-287859" defTabSz="1219170">
              <a:spcBef>
                <a:spcPts val="0"/>
              </a:spcBef>
              <a:spcAft>
                <a:spcPts val="2400"/>
              </a:spcAft>
              <a:buClr>
                <a:srgbClr val="000000"/>
              </a:buClr>
              <a:buSzPts val="1800"/>
              <a:buFont typeface="Arial"/>
              <a:buChar char="•"/>
            </a:pPr>
            <a:r>
              <a:rPr lang="en-US" dirty="0">
                <a:solidFill>
                  <a:srgbClr val="000000"/>
                </a:solidFill>
                <a:latin typeface="Arial"/>
                <a:cs typeface="Arial"/>
                <a:sym typeface="Arial"/>
              </a:rPr>
              <a:t>The kickoff meeting provides a good opportunity to guide staff in taking an intentional approach to writing their solicitation. The GPL has found that often it’s tempting to recycle a past RFP; this set of questions can help spur creative, new thinking. </a:t>
            </a:r>
          </a:p>
          <a:p>
            <a:pPr marL="287859" indent="-287859" defTabSz="1219170">
              <a:spcBef>
                <a:spcPts val="0"/>
              </a:spcBef>
              <a:spcAft>
                <a:spcPts val="2400"/>
              </a:spcAft>
              <a:buClr>
                <a:srgbClr val="000000"/>
              </a:buClr>
              <a:buSzPts val="1800"/>
              <a:buFont typeface="Arial"/>
              <a:buChar char="•"/>
            </a:pPr>
            <a:r>
              <a:rPr lang="en-US" dirty="0">
                <a:solidFill>
                  <a:srgbClr val="000000"/>
                </a:solidFill>
                <a:latin typeface="Arial"/>
                <a:cs typeface="Arial"/>
                <a:sym typeface="Arial"/>
              </a:rPr>
              <a:t>You can use the questions provided on the following slide (which mirror those in the “Solicitation Getting Started Toolkit”) to organize a discussion around solicitation content.</a:t>
            </a:r>
          </a:p>
          <a:p>
            <a:pPr marL="287859" indent="-287859" defTabSz="1219170">
              <a:spcBef>
                <a:spcPts val="0"/>
              </a:spcBef>
              <a:spcAft>
                <a:spcPts val="2400"/>
              </a:spcAft>
              <a:buClr>
                <a:srgbClr val="000000"/>
              </a:buClr>
              <a:buSzPts val="1800"/>
              <a:buFont typeface="Arial"/>
              <a:buChar char="•"/>
            </a:pPr>
            <a:r>
              <a:rPr lang="en-US" dirty="0">
                <a:solidFill>
                  <a:srgbClr val="000000"/>
                </a:solidFill>
                <a:latin typeface="Arial"/>
                <a:cs typeface="Arial"/>
                <a:sym typeface="Arial"/>
              </a:rPr>
              <a:t>You will probably not have time to cover all the questions in one meeting. Focus in on the questions most relevant or those that the team is most likely to need help with. The appendix provides additional guidance materials and activities that can be used to help staff develop components of the solicitation.</a:t>
            </a:r>
          </a:p>
        </p:txBody>
      </p:sp>
    </p:spTree>
    <p:extLst>
      <p:ext uri="{BB962C8B-B14F-4D97-AF65-F5344CB8AC3E}">
        <p14:creationId xmlns:p14="http://schemas.microsoft.com/office/powerpoint/2010/main" val="3626267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633BC2-AA6F-4174-800F-DDD23BDD28B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977ACC02-ECC5-4823-91BA-E2395EB45392}"/>
              </a:ext>
            </a:extLst>
          </p:cNvPr>
          <p:cNvSpPr>
            <a:spLocks noGrp="1"/>
          </p:cNvSpPr>
          <p:nvPr>
            <p:ph type="title"/>
          </p:nvPr>
        </p:nvSpPr>
        <p:spPr/>
        <p:txBody>
          <a:bodyPr/>
          <a:lstStyle/>
          <a:p>
            <a:r>
              <a:rPr lang="en-US" dirty="0"/>
              <a:t>Questions to guide the development of a solicitation</a:t>
            </a:r>
          </a:p>
        </p:txBody>
      </p:sp>
      <p:graphicFrame>
        <p:nvGraphicFramePr>
          <p:cNvPr id="5" name="Table 5">
            <a:extLst>
              <a:ext uri="{FF2B5EF4-FFF2-40B4-BE49-F238E27FC236}">
                <a16:creationId xmlns:a16="http://schemas.microsoft.com/office/drawing/2014/main" id="{E8728654-714B-4A5B-93C3-B17E0865B912}"/>
              </a:ext>
            </a:extLst>
          </p:cNvPr>
          <p:cNvGraphicFramePr>
            <a:graphicFrameLocks noGrp="1"/>
          </p:cNvGraphicFramePr>
          <p:nvPr>
            <p:extLst>
              <p:ext uri="{D42A27DB-BD31-4B8C-83A1-F6EECF244321}">
                <p14:modId xmlns:p14="http://schemas.microsoft.com/office/powerpoint/2010/main" val="2248220945"/>
              </p:ext>
            </p:extLst>
          </p:nvPr>
        </p:nvGraphicFramePr>
        <p:xfrm>
          <a:off x="1112883" y="2020887"/>
          <a:ext cx="10459453" cy="4198937"/>
        </p:xfrm>
        <a:graphic>
          <a:graphicData uri="http://schemas.openxmlformats.org/drawingml/2006/table">
            <a:tbl>
              <a:tblPr firstRow="1" bandRow="1">
                <a:tableStyleId>{5C22544A-7EE6-4342-B048-85BDC9FD1C3A}</a:tableStyleId>
              </a:tblPr>
              <a:tblGrid>
                <a:gridCol w="2900733">
                  <a:extLst>
                    <a:ext uri="{9D8B030D-6E8A-4147-A177-3AD203B41FA5}">
                      <a16:colId xmlns:a16="http://schemas.microsoft.com/office/drawing/2014/main" val="769198232"/>
                    </a:ext>
                  </a:extLst>
                </a:gridCol>
                <a:gridCol w="7558720">
                  <a:extLst>
                    <a:ext uri="{9D8B030D-6E8A-4147-A177-3AD203B41FA5}">
                      <a16:colId xmlns:a16="http://schemas.microsoft.com/office/drawing/2014/main" val="12157324"/>
                    </a:ext>
                  </a:extLst>
                </a:gridCol>
              </a:tblGrid>
              <a:tr h="1302344">
                <a:tc>
                  <a:txBody>
                    <a:bodyPr/>
                    <a:lstStyle/>
                    <a:p>
                      <a:r>
                        <a:rPr lang="en-US" sz="2400" dirty="0"/>
                        <a:t>Problem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2400" b="0" dirty="0">
                          <a:solidFill>
                            <a:schemeClr val="tx1"/>
                          </a:solidFill>
                        </a:rPr>
                        <a:t>What is the problem this procurement is intended to help address? How have you tried to solve this problem in the past?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0742963"/>
                  </a:ext>
                </a:extLst>
              </a:tr>
              <a:tr h="1594249">
                <a:tc>
                  <a:txBody>
                    <a:bodyPr/>
                    <a:lstStyle/>
                    <a:p>
                      <a:pPr marL="0" algn="l" defTabSz="914400" rtl="0" eaLnBrk="1" latinLnBrk="0" hangingPunct="1"/>
                      <a:r>
                        <a:rPr lang="en-US" sz="2400" b="1" kern="1200" dirty="0">
                          <a:solidFill>
                            <a:schemeClr val="lt1"/>
                          </a:solidFill>
                          <a:latin typeface="+mn-lt"/>
                          <a:ea typeface="+mn-ea"/>
                          <a:cs typeface="+mn-cs"/>
                        </a:rPr>
                        <a:t>Goals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2400" kern="1200" dirty="0">
                          <a:solidFill>
                            <a:schemeClr val="dk1"/>
                          </a:solidFill>
                          <a:effectLst/>
                          <a:latin typeface="+mn-lt"/>
                          <a:ea typeface="+mn-ea"/>
                          <a:cs typeface="+mn-cs"/>
                        </a:rPr>
                        <a:t>What outcome goal(s) is the department trying to make progress on? What is the gap between where you are today and where you want to be?</a:t>
                      </a: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7127584"/>
                  </a:ext>
                </a:extLst>
              </a:tr>
              <a:tr h="1302344">
                <a:tc>
                  <a:txBody>
                    <a:bodyPr/>
                    <a:lstStyle/>
                    <a:p>
                      <a:pPr marL="0" algn="l" defTabSz="914400" rtl="0" eaLnBrk="1" latinLnBrk="0" hangingPunct="1"/>
                      <a:r>
                        <a:rPr lang="en-US" sz="2400" b="1" kern="1200" dirty="0">
                          <a:solidFill>
                            <a:schemeClr val="lt1"/>
                          </a:solidFill>
                          <a:latin typeface="+mn-lt"/>
                          <a:ea typeface="+mn-ea"/>
                          <a:cs typeface="+mn-cs"/>
                        </a:rPr>
                        <a:t>Target Population / Users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2400" kern="1200" dirty="0">
                          <a:solidFill>
                            <a:schemeClr val="dk1"/>
                          </a:solidFill>
                          <a:effectLst/>
                          <a:latin typeface="+mn-lt"/>
                          <a:ea typeface="+mn-ea"/>
                          <a:cs typeface="+mn-cs"/>
                        </a:rPr>
                        <a:t>Who is the target population, or intended users, for this product or service? Describe this population and their needs.</a:t>
                      </a: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885479"/>
                  </a:ext>
                </a:extLst>
              </a:tr>
            </a:tbl>
          </a:graphicData>
        </a:graphic>
      </p:graphicFrame>
      <p:sp>
        <p:nvSpPr>
          <p:cNvPr id="8" name="Rectangle 7">
            <a:extLst>
              <a:ext uri="{FF2B5EF4-FFF2-40B4-BE49-F238E27FC236}">
                <a16:creationId xmlns:a16="http://schemas.microsoft.com/office/drawing/2014/main" id="{E664C139-0FFB-4BB9-B17D-1E328142A0BF}"/>
              </a:ext>
            </a:extLst>
          </p:cNvPr>
          <p:cNvSpPr/>
          <p:nvPr/>
        </p:nvSpPr>
        <p:spPr>
          <a:xfrm rot="16200000">
            <a:off x="-1245262" y="3865687"/>
            <a:ext cx="4198938" cy="509335"/>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mn-ea"/>
                <a:cs typeface="+mn-cs"/>
              </a:rPr>
              <a:t>Solicitation Overview</a:t>
            </a:r>
          </a:p>
        </p:txBody>
      </p:sp>
      <p:sp>
        <p:nvSpPr>
          <p:cNvPr id="4" name="Text Placeholder 3">
            <a:extLst>
              <a:ext uri="{FF2B5EF4-FFF2-40B4-BE49-F238E27FC236}">
                <a16:creationId xmlns:a16="http://schemas.microsoft.com/office/drawing/2014/main" id="{D38BB448-E581-8269-02D3-52BF96BEE113}"/>
              </a:ext>
            </a:extLst>
          </p:cNvPr>
          <p:cNvSpPr>
            <a:spLocks noGrp="1"/>
          </p:cNvSpPr>
          <p:nvPr>
            <p:ph type="body" sz="quarter" idx="13"/>
          </p:nvPr>
        </p:nvSpPr>
        <p:spPr>
          <a:xfrm>
            <a:off x="619664" y="890436"/>
            <a:ext cx="10972800" cy="4451350"/>
          </a:xfrm>
        </p:spPr>
        <p:txBody>
          <a:bodyPr/>
          <a:lstStyle/>
          <a:p>
            <a:pPr marL="0" indent="0" defTabSz="1219170">
              <a:spcBef>
                <a:spcPts val="0"/>
              </a:spcBef>
              <a:spcAft>
                <a:spcPts val="2400"/>
              </a:spcAft>
              <a:buClr>
                <a:srgbClr val="000000"/>
              </a:buClr>
              <a:buSzPts val="1800"/>
              <a:buNone/>
            </a:pPr>
            <a:r>
              <a:rPr lang="en-US" sz="2200" dirty="0">
                <a:solidFill>
                  <a:srgbClr val="000000"/>
                </a:solidFill>
                <a:latin typeface="Arial"/>
                <a:cs typeface="Arial"/>
                <a:sym typeface="Arial"/>
              </a:rPr>
              <a:t>This first set of questions provides the foundation for all subsequent sections of your RFP. All future sections flow from having a clear understanding of the problem you want to solve and the end outcome you want the contract to achieve.</a:t>
            </a:r>
          </a:p>
        </p:txBody>
      </p:sp>
    </p:spTree>
    <p:extLst>
      <p:ext uri="{BB962C8B-B14F-4D97-AF65-F5344CB8AC3E}">
        <p14:creationId xmlns:p14="http://schemas.microsoft.com/office/powerpoint/2010/main" val="59701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633BC2-AA6F-4174-800F-DDD23BDD28B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977ACC02-ECC5-4823-91BA-E2395EB45392}"/>
              </a:ext>
            </a:extLst>
          </p:cNvPr>
          <p:cNvSpPr>
            <a:spLocks noGrp="1"/>
          </p:cNvSpPr>
          <p:nvPr>
            <p:ph type="title"/>
          </p:nvPr>
        </p:nvSpPr>
        <p:spPr/>
        <p:txBody>
          <a:bodyPr/>
          <a:lstStyle/>
          <a:p>
            <a:r>
              <a:rPr lang="en-US" dirty="0"/>
              <a:t>Questions to guide the development of a solicitation</a:t>
            </a:r>
          </a:p>
        </p:txBody>
      </p:sp>
      <p:graphicFrame>
        <p:nvGraphicFramePr>
          <p:cNvPr id="5" name="Table 5">
            <a:extLst>
              <a:ext uri="{FF2B5EF4-FFF2-40B4-BE49-F238E27FC236}">
                <a16:creationId xmlns:a16="http://schemas.microsoft.com/office/drawing/2014/main" id="{E8728654-714B-4A5B-93C3-B17E0865B912}"/>
              </a:ext>
            </a:extLst>
          </p:cNvPr>
          <p:cNvGraphicFramePr>
            <a:graphicFrameLocks noGrp="1"/>
          </p:cNvGraphicFramePr>
          <p:nvPr>
            <p:extLst>
              <p:ext uri="{D42A27DB-BD31-4B8C-83A1-F6EECF244321}">
                <p14:modId xmlns:p14="http://schemas.microsoft.com/office/powerpoint/2010/main" val="3066350637"/>
              </p:ext>
            </p:extLst>
          </p:nvPr>
        </p:nvGraphicFramePr>
        <p:xfrm>
          <a:off x="1112883" y="2399830"/>
          <a:ext cx="10459453" cy="2898210"/>
        </p:xfrm>
        <a:graphic>
          <a:graphicData uri="http://schemas.openxmlformats.org/drawingml/2006/table">
            <a:tbl>
              <a:tblPr firstRow="1" bandRow="1">
                <a:tableStyleId>{5C22544A-7EE6-4342-B048-85BDC9FD1C3A}</a:tableStyleId>
              </a:tblPr>
              <a:tblGrid>
                <a:gridCol w="2900733">
                  <a:extLst>
                    <a:ext uri="{9D8B030D-6E8A-4147-A177-3AD203B41FA5}">
                      <a16:colId xmlns:a16="http://schemas.microsoft.com/office/drawing/2014/main" val="769198232"/>
                    </a:ext>
                  </a:extLst>
                </a:gridCol>
                <a:gridCol w="7558720">
                  <a:extLst>
                    <a:ext uri="{9D8B030D-6E8A-4147-A177-3AD203B41FA5}">
                      <a16:colId xmlns:a16="http://schemas.microsoft.com/office/drawing/2014/main" val="12157324"/>
                    </a:ext>
                  </a:extLst>
                </a:gridCol>
              </a:tblGrid>
              <a:tr h="1343730">
                <a:tc>
                  <a:txBody>
                    <a:bodyPr/>
                    <a:lstStyle/>
                    <a:p>
                      <a:r>
                        <a:rPr lang="en-US" sz="2400" b="1" dirty="0">
                          <a:solidFill>
                            <a:schemeClr val="bg1"/>
                          </a:solidFill>
                        </a:rPr>
                        <a:t>Metrics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r>
                        <a:rPr lang="en-US" sz="2400" b="0" kern="1200" dirty="0">
                          <a:solidFill>
                            <a:schemeClr val="dk1"/>
                          </a:solidFill>
                          <a:effectLst/>
                          <a:latin typeface="+mn-lt"/>
                          <a:ea typeface="+mn-ea"/>
                          <a:cs typeface="+mn-cs"/>
                        </a:rPr>
                        <a:t>How will you measure using data whether you have made progress on the goal(s) you identified? Which metrics can be used to measure progress towards that vision?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6985124"/>
                  </a:ext>
                </a:extLst>
              </a:tr>
              <a:tr h="1343730">
                <a:tc>
                  <a:txBody>
                    <a:bodyPr/>
                    <a:lstStyle/>
                    <a:p>
                      <a:pPr marL="0" algn="l" defTabSz="914400" rtl="0" eaLnBrk="1" latinLnBrk="0" hangingPunct="1"/>
                      <a:r>
                        <a:rPr lang="en-US" sz="2400" b="1" kern="1200" dirty="0">
                          <a:solidFill>
                            <a:schemeClr val="lt1"/>
                          </a:solidFill>
                          <a:latin typeface="+mn-lt"/>
                          <a:ea typeface="+mn-ea"/>
                          <a:cs typeface="+mn-cs"/>
                        </a:rPr>
                        <a:t>Contract Management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r>
                        <a:rPr lang="en-US" sz="2400" dirty="0"/>
                        <a:t>What contract management activities will provide sufficient oversight? Consider required progress reporting, meeting frequency, and data collection.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1363428"/>
                  </a:ext>
                </a:extLst>
              </a:tr>
            </a:tbl>
          </a:graphicData>
        </a:graphic>
      </p:graphicFrame>
      <p:sp>
        <p:nvSpPr>
          <p:cNvPr id="9" name="Rectangle 8">
            <a:extLst>
              <a:ext uri="{FF2B5EF4-FFF2-40B4-BE49-F238E27FC236}">
                <a16:creationId xmlns:a16="http://schemas.microsoft.com/office/drawing/2014/main" id="{379958BE-9460-435C-9F7F-6D74B8A397E2}"/>
              </a:ext>
            </a:extLst>
          </p:cNvPr>
          <p:cNvSpPr/>
          <p:nvPr/>
        </p:nvSpPr>
        <p:spPr>
          <a:xfrm rot="16200000">
            <a:off x="-594239" y="3594926"/>
            <a:ext cx="2896892" cy="509336"/>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mn-ea"/>
                <a:cs typeface="+mn-cs"/>
              </a:rPr>
              <a:t>Performance</a:t>
            </a:r>
          </a:p>
        </p:txBody>
      </p:sp>
      <p:sp>
        <p:nvSpPr>
          <p:cNvPr id="4" name="Text Placeholder 3">
            <a:extLst>
              <a:ext uri="{FF2B5EF4-FFF2-40B4-BE49-F238E27FC236}">
                <a16:creationId xmlns:a16="http://schemas.microsoft.com/office/drawing/2014/main" id="{57320BC2-527B-798A-E1E5-56B8E7FFA96C}"/>
              </a:ext>
            </a:extLst>
          </p:cNvPr>
          <p:cNvSpPr>
            <a:spLocks noGrp="1"/>
          </p:cNvSpPr>
          <p:nvPr>
            <p:ph type="body" sz="quarter" idx="13"/>
          </p:nvPr>
        </p:nvSpPr>
        <p:spPr>
          <a:xfrm>
            <a:off x="619664" y="890436"/>
            <a:ext cx="10972800" cy="4451350"/>
          </a:xfrm>
        </p:spPr>
        <p:txBody>
          <a:bodyPr/>
          <a:lstStyle/>
          <a:p>
            <a:pPr marL="0" indent="0" defTabSz="1219170">
              <a:spcBef>
                <a:spcPts val="0"/>
              </a:spcBef>
              <a:spcAft>
                <a:spcPts val="2400"/>
              </a:spcAft>
              <a:buClr>
                <a:srgbClr val="000000"/>
              </a:buClr>
              <a:buSzPts val="1800"/>
              <a:buNone/>
            </a:pPr>
            <a:r>
              <a:rPr lang="en-US" sz="2200" dirty="0">
                <a:solidFill>
                  <a:srgbClr val="000000"/>
                </a:solidFill>
                <a:latin typeface="Arial"/>
                <a:cs typeface="Arial"/>
                <a:sym typeface="Arial"/>
              </a:rPr>
              <a:t>Performance metrics are an extension of the contract goals drafted previously. Metrics create accountability by allowing you to measure whether vendors are realizing your vision of success.</a:t>
            </a:r>
          </a:p>
        </p:txBody>
      </p:sp>
    </p:spTree>
    <p:extLst>
      <p:ext uri="{BB962C8B-B14F-4D97-AF65-F5344CB8AC3E}">
        <p14:creationId xmlns:p14="http://schemas.microsoft.com/office/powerpoint/2010/main" val="2030572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633BC2-AA6F-4174-800F-DDD23BDD28B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977ACC02-ECC5-4823-91BA-E2395EB45392}"/>
              </a:ext>
            </a:extLst>
          </p:cNvPr>
          <p:cNvSpPr>
            <a:spLocks noGrp="1"/>
          </p:cNvSpPr>
          <p:nvPr>
            <p:ph type="title"/>
          </p:nvPr>
        </p:nvSpPr>
        <p:spPr/>
        <p:txBody>
          <a:bodyPr/>
          <a:lstStyle/>
          <a:p>
            <a:r>
              <a:rPr lang="en-US" dirty="0"/>
              <a:t>Questions to guide the development of a solicitation</a:t>
            </a:r>
          </a:p>
        </p:txBody>
      </p:sp>
      <p:graphicFrame>
        <p:nvGraphicFramePr>
          <p:cNvPr id="5" name="Table 5">
            <a:extLst>
              <a:ext uri="{FF2B5EF4-FFF2-40B4-BE49-F238E27FC236}">
                <a16:creationId xmlns:a16="http://schemas.microsoft.com/office/drawing/2014/main" id="{E8728654-714B-4A5B-93C3-B17E0865B912}"/>
              </a:ext>
            </a:extLst>
          </p:cNvPr>
          <p:cNvGraphicFramePr>
            <a:graphicFrameLocks noGrp="1"/>
          </p:cNvGraphicFramePr>
          <p:nvPr>
            <p:extLst>
              <p:ext uri="{D42A27DB-BD31-4B8C-83A1-F6EECF244321}">
                <p14:modId xmlns:p14="http://schemas.microsoft.com/office/powerpoint/2010/main" val="2345864369"/>
              </p:ext>
            </p:extLst>
          </p:nvPr>
        </p:nvGraphicFramePr>
        <p:xfrm>
          <a:off x="1112883" y="848331"/>
          <a:ext cx="10459453" cy="5290325"/>
        </p:xfrm>
        <a:graphic>
          <a:graphicData uri="http://schemas.openxmlformats.org/drawingml/2006/table">
            <a:tbl>
              <a:tblPr firstRow="1" bandRow="1">
                <a:tableStyleId>{5C22544A-7EE6-4342-B048-85BDC9FD1C3A}</a:tableStyleId>
              </a:tblPr>
              <a:tblGrid>
                <a:gridCol w="2900733">
                  <a:extLst>
                    <a:ext uri="{9D8B030D-6E8A-4147-A177-3AD203B41FA5}">
                      <a16:colId xmlns:a16="http://schemas.microsoft.com/office/drawing/2014/main" val="769198232"/>
                    </a:ext>
                  </a:extLst>
                </a:gridCol>
                <a:gridCol w="7558720">
                  <a:extLst>
                    <a:ext uri="{9D8B030D-6E8A-4147-A177-3AD203B41FA5}">
                      <a16:colId xmlns:a16="http://schemas.microsoft.com/office/drawing/2014/main" val="12157324"/>
                    </a:ext>
                  </a:extLst>
                </a:gridCol>
              </a:tblGrid>
              <a:tr h="1428144">
                <a:tc>
                  <a:txBody>
                    <a:bodyPr/>
                    <a:lstStyle/>
                    <a:p>
                      <a:r>
                        <a:rPr lang="en-US" sz="2200" b="1" dirty="0">
                          <a:solidFill>
                            <a:schemeClr val="bg1"/>
                          </a:solidFill>
                        </a:rPr>
                        <a:t>Required Scope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2987"/>
                    </a:solidFill>
                  </a:tcPr>
                </a:tc>
                <a:tc>
                  <a:txBody>
                    <a:bodyPr/>
                    <a:lstStyle/>
                    <a:p>
                      <a:r>
                        <a:rPr lang="en-US" sz="2000" b="0" kern="1200" dirty="0">
                          <a:solidFill>
                            <a:schemeClr val="dk1"/>
                          </a:solidFill>
                          <a:effectLst/>
                          <a:latin typeface="+mn-lt"/>
                          <a:ea typeface="+mn-ea"/>
                          <a:cs typeface="+mn-cs"/>
                        </a:rPr>
                        <a:t>What does the vendor need to do as part of the Scope of Work? Which elements are required to: a) realize your outcome of interest; b) comply with the law; and c) align with your government’s priorities?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6985124"/>
                  </a:ext>
                </a:extLst>
              </a:tr>
              <a:tr h="1251158">
                <a:tc>
                  <a:txBody>
                    <a:bodyPr/>
                    <a:lstStyle/>
                    <a:p>
                      <a:pPr marL="0" algn="l" defTabSz="914400" rtl="0" eaLnBrk="1" latinLnBrk="0" hangingPunct="1"/>
                      <a:r>
                        <a:rPr lang="en-US" sz="2200" b="1" kern="1200" dirty="0">
                          <a:solidFill>
                            <a:schemeClr val="lt1"/>
                          </a:solidFill>
                          <a:latin typeface="+mn-lt"/>
                          <a:ea typeface="+mn-ea"/>
                          <a:cs typeface="+mn-cs"/>
                        </a:rPr>
                        <a:t>Innovation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2987"/>
                    </a:solidFill>
                  </a:tcPr>
                </a:tc>
                <a:tc>
                  <a:txBody>
                    <a:bodyPr/>
                    <a:lstStyle/>
                    <a:p>
                      <a:r>
                        <a:rPr lang="en-US" sz="2000" dirty="0"/>
                        <a:t>Where could you adjust the Scope of Work to allow vendors flexibility to develop innovative solutions? Which specifications and requirements can be loosened or eliminated? Where can you ask vendors to use their expertise to propose a solution?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1363428"/>
                  </a:ext>
                </a:extLst>
              </a:tr>
              <a:tr h="1251158">
                <a:tc>
                  <a:txBody>
                    <a:bodyPr/>
                    <a:lstStyle/>
                    <a:p>
                      <a:pPr marL="0" algn="l" defTabSz="914400" rtl="0" eaLnBrk="1" latinLnBrk="0" hangingPunct="1"/>
                      <a:r>
                        <a:rPr lang="en-US" sz="2200" b="1" kern="1200" dirty="0">
                          <a:solidFill>
                            <a:schemeClr val="lt1"/>
                          </a:solidFill>
                          <a:latin typeface="+mn-lt"/>
                          <a:ea typeface="+mn-ea"/>
                          <a:cs typeface="+mn-cs"/>
                        </a:rPr>
                        <a:t>Incentives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298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rPr>
                        <a:t>What payment and timing structure will align vendor incentives with cost-effective performance? Where might there be opportunities to link provider payments to results? What contract term or length is most appropriate?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7255266"/>
                  </a:ext>
                </a:extLst>
              </a:tr>
              <a:tr h="1240901">
                <a:tc>
                  <a:txBody>
                    <a:bodyPr/>
                    <a:lstStyle/>
                    <a:p>
                      <a:pPr marL="0" algn="l" defTabSz="914400" rtl="0" eaLnBrk="1" latinLnBrk="0" hangingPunct="1"/>
                      <a:r>
                        <a:rPr lang="en-US" sz="2200" b="1" kern="1200" dirty="0">
                          <a:solidFill>
                            <a:schemeClr val="lt1"/>
                          </a:solidFill>
                          <a:latin typeface="+mn-lt"/>
                          <a:ea typeface="+mn-ea"/>
                          <a:cs typeface="+mn-cs"/>
                        </a:rPr>
                        <a:t>Challenges &amp; Risks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298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rPr>
                        <a:t>What is keeping you up at night about this procurement? What are the biggest risks to successful service delivery? How will you mitigate these?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9324791"/>
                  </a:ext>
                </a:extLst>
              </a:tr>
            </a:tbl>
          </a:graphicData>
        </a:graphic>
      </p:graphicFrame>
      <p:sp>
        <p:nvSpPr>
          <p:cNvPr id="9" name="Rectangle 8">
            <a:extLst>
              <a:ext uri="{FF2B5EF4-FFF2-40B4-BE49-F238E27FC236}">
                <a16:creationId xmlns:a16="http://schemas.microsoft.com/office/drawing/2014/main" id="{379958BE-9460-435C-9F7F-6D74B8A397E2}"/>
              </a:ext>
            </a:extLst>
          </p:cNvPr>
          <p:cNvSpPr/>
          <p:nvPr/>
        </p:nvSpPr>
        <p:spPr>
          <a:xfrm rot="16200000">
            <a:off x="-1790298" y="3239485"/>
            <a:ext cx="5289009" cy="509336"/>
          </a:xfrm>
          <a:prstGeom prst="rect">
            <a:avLst/>
          </a:prstGeom>
          <a:solidFill>
            <a:srgbClr val="5F2987"/>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Arial" panose="020B0604020202020204"/>
                <a:ea typeface="+mn-ea"/>
                <a:cs typeface="+mn-cs"/>
              </a:rPr>
              <a:t>Scope of Work</a:t>
            </a:r>
          </a:p>
        </p:txBody>
      </p:sp>
    </p:spTree>
    <p:extLst>
      <p:ext uri="{BB962C8B-B14F-4D97-AF65-F5344CB8AC3E}">
        <p14:creationId xmlns:p14="http://schemas.microsoft.com/office/powerpoint/2010/main" val="3564523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633BC2-AA6F-4174-800F-DDD23BDD28B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977ACC02-ECC5-4823-91BA-E2395EB45392}"/>
              </a:ext>
            </a:extLst>
          </p:cNvPr>
          <p:cNvSpPr>
            <a:spLocks noGrp="1"/>
          </p:cNvSpPr>
          <p:nvPr>
            <p:ph type="title"/>
          </p:nvPr>
        </p:nvSpPr>
        <p:spPr/>
        <p:txBody>
          <a:bodyPr/>
          <a:lstStyle/>
          <a:p>
            <a:r>
              <a:rPr lang="en-US" dirty="0"/>
              <a:t>Questions to guide the development of a solicitation</a:t>
            </a:r>
          </a:p>
        </p:txBody>
      </p:sp>
      <p:graphicFrame>
        <p:nvGraphicFramePr>
          <p:cNvPr id="5" name="Table 5">
            <a:extLst>
              <a:ext uri="{FF2B5EF4-FFF2-40B4-BE49-F238E27FC236}">
                <a16:creationId xmlns:a16="http://schemas.microsoft.com/office/drawing/2014/main" id="{E8728654-714B-4A5B-93C3-B17E0865B912}"/>
              </a:ext>
            </a:extLst>
          </p:cNvPr>
          <p:cNvGraphicFramePr>
            <a:graphicFrameLocks noGrp="1"/>
          </p:cNvGraphicFramePr>
          <p:nvPr>
            <p:extLst>
              <p:ext uri="{D42A27DB-BD31-4B8C-83A1-F6EECF244321}">
                <p14:modId xmlns:p14="http://schemas.microsoft.com/office/powerpoint/2010/main" val="891715586"/>
              </p:ext>
            </p:extLst>
          </p:nvPr>
        </p:nvGraphicFramePr>
        <p:xfrm>
          <a:off x="1112883" y="2952280"/>
          <a:ext cx="10459453" cy="2134070"/>
        </p:xfrm>
        <a:graphic>
          <a:graphicData uri="http://schemas.openxmlformats.org/drawingml/2006/table">
            <a:tbl>
              <a:tblPr firstRow="1" bandRow="1">
                <a:tableStyleId>{5C22544A-7EE6-4342-B048-85BDC9FD1C3A}</a:tableStyleId>
              </a:tblPr>
              <a:tblGrid>
                <a:gridCol w="2900733">
                  <a:extLst>
                    <a:ext uri="{9D8B030D-6E8A-4147-A177-3AD203B41FA5}">
                      <a16:colId xmlns:a16="http://schemas.microsoft.com/office/drawing/2014/main" val="769198232"/>
                    </a:ext>
                  </a:extLst>
                </a:gridCol>
                <a:gridCol w="7558720">
                  <a:extLst>
                    <a:ext uri="{9D8B030D-6E8A-4147-A177-3AD203B41FA5}">
                      <a16:colId xmlns:a16="http://schemas.microsoft.com/office/drawing/2014/main" val="12157324"/>
                    </a:ext>
                  </a:extLst>
                </a:gridCol>
              </a:tblGrid>
              <a:tr h="2134070">
                <a:tc>
                  <a:txBody>
                    <a:bodyPr/>
                    <a:lstStyle/>
                    <a:p>
                      <a:r>
                        <a:rPr lang="en-US" sz="2400" b="1" dirty="0">
                          <a:solidFill>
                            <a:schemeClr val="bg1"/>
                          </a:solidFill>
                        </a:rPr>
                        <a:t>Scoring Criteria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US" sz="2400" b="0" kern="1200" dirty="0">
                          <a:solidFill>
                            <a:schemeClr val="dk1"/>
                          </a:solidFill>
                          <a:effectLst/>
                          <a:latin typeface="+mn-lt"/>
                          <a:ea typeface="+mn-ea"/>
                          <a:cs typeface="+mn-cs"/>
                        </a:rPr>
                        <a:t>Which priorities are most important to integrate into scoring criteria? What specific proposal questions best capture those priorities?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6985124"/>
                  </a:ext>
                </a:extLst>
              </a:tr>
            </a:tbl>
          </a:graphicData>
        </a:graphic>
      </p:graphicFrame>
      <p:sp>
        <p:nvSpPr>
          <p:cNvPr id="9" name="Rectangle 8">
            <a:extLst>
              <a:ext uri="{FF2B5EF4-FFF2-40B4-BE49-F238E27FC236}">
                <a16:creationId xmlns:a16="http://schemas.microsoft.com/office/drawing/2014/main" id="{379958BE-9460-435C-9F7F-6D74B8A397E2}"/>
              </a:ext>
            </a:extLst>
          </p:cNvPr>
          <p:cNvSpPr/>
          <p:nvPr/>
        </p:nvSpPr>
        <p:spPr>
          <a:xfrm rot="16200000">
            <a:off x="-212828" y="3764647"/>
            <a:ext cx="2134070" cy="509336"/>
          </a:xfrm>
          <a:prstGeom prst="rect">
            <a:avLst/>
          </a:prstGeom>
          <a:solidFill>
            <a:schemeClr val="accent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mn-ea"/>
                <a:cs typeface="+mn-cs"/>
              </a:rPr>
              <a:t>Evaluation</a:t>
            </a:r>
          </a:p>
        </p:txBody>
      </p:sp>
      <p:sp>
        <p:nvSpPr>
          <p:cNvPr id="4" name="Text Placeholder 3">
            <a:extLst>
              <a:ext uri="{FF2B5EF4-FFF2-40B4-BE49-F238E27FC236}">
                <a16:creationId xmlns:a16="http://schemas.microsoft.com/office/drawing/2014/main" id="{39F47B49-B5D6-1ED6-D178-007B01B01863}"/>
              </a:ext>
            </a:extLst>
          </p:cNvPr>
          <p:cNvSpPr>
            <a:spLocks noGrp="1"/>
          </p:cNvSpPr>
          <p:nvPr>
            <p:ph type="body" sz="quarter" idx="13"/>
          </p:nvPr>
        </p:nvSpPr>
        <p:spPr>
          <a:xfrm>
            <a:off x="619664" y="890436"/>
            <a:ext cx="10972800" cy="4451350"/>
          </a:xfrm>
        </p:spPr>
        <p:txBody>
          <a:bodyPr/>
          <a:lstStyle/>
          <a:p>
            <a:pPr marL="0" indent="0" defTabSz="1219170">
              <a:spcBef>
                <a:spcPts val="0"/>
              </a:spcBef>
              <a:spcAft>
                <a:spcPts val="2400"/>
              </a:spcAft>
              <a:buClr>
                <a:srgbClr val="000000"/>
              </a:buClr>
              <a:buSzPts val="1800"/>
              <a:buNone/>
            </a:pPr>
            <a:r>
              <a:rPr lang="en-US" sz="2200" dirty="0">
                <a:solidFill>
                  <a:srgbClr val="000000"/>
                </a:solidFill>
                <a:latin typeface="Arial"/>
                <a:cs typeface="Arial"/>
                <a:sym typeface="Arial"/>
              </a:rPr>
              <a:t>The cumulative set of evaluation or scoring criteria should allow you to identify the best solution or vendor that meets your full set of needs. Developing evaluation criteria that fairly and accurately assess what a proposer can bring to the table and how well their proposal meets your goals, budget, and service requirements is a key step in making sure that your procurement is results-focused.</a:t>
            </a:r>
          </a:p>
        </p:txBody>
      </p:sp>
    </p:spTree>
    <p:extLst>
      <p:ext uri="{BB962C8B-B14F-4D97-AF65-F5344CB8AC3E}">
        <p14:creationId xmlns:p14="http://schemas.microsoft.com/office/powerpoint/2010/main" val="2935202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1C8EC74-C0A7-43F3-8813-0CFABE74C8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37213680-4012-4316-AF32-3DC6B976069D}"/>
              </a:ext>
            </a:extLst>
          </p:cNvPr>
          <p:cNvSpPr>
            <a:spLocks noGrp="1"/>
          </p:cNvSpPr>
          <p:nvPr>
            <p:ph type="title"/>
          </p:nvPr>
        </p:nvSpPr>
        <p:spPr/>
        <p:txBody>
          <a:bodyPr/>
          <a:lstStyle/>
          <a:p>
            <a:r>
              <a:rPr lang="en-US" dirty="0"/>
              <a:t>Sample RFP Outline</a:t>
            </a:r>
          </a:p>
        </p:txBody>
      </p:sp>
      <p:sp>
        <p:nvSpPr>
          <p:cNvPr id="4" name="Text Placeholder 3">
            <a:extLst>
              <a:ext uri="{FF2B5EF4-FFF2-40B4-BE49-F238E27FC236}">
                <a16:creationId xmlns:a16="http://schemas.microsoft.com/office/drawing/2014/main" id="{CA082C00-7F36-4B51-BB40-7343FF4594BB}"/>
              </a:ext>
            </a:extLst>
          </p:cNvPr>
          <p:cNvSpPr>
            <a:spLocks noGrp="1"/>
          </p:cNvSpPr>
          <p:nvPr>
            <p:ph type="body" sz="quarter" idx="13"/>
          </p:nvPr>
        </p:nvSpPr>
        <p:spPr>
          <a:xfrm>
            <a:off x="609599" y="1127125"/>
            <a:ext cx="3643901" cy="4451350"/>
          </a:xfrm>
        </p:spPr>
        <p:txBody>
          <a:bodyPr/>
          <a:lstStyle/>
          <a:p>
            <a:pPr>
              <a:spcBef>
                <a:spcPts val="0"/>
              </a:spcBef>
              <a:spcAft>
                <a:spcPts val="2400"/>
              </a:spcAft>
            </a:pPr>
            <a:r>
              <a:rPr lang="en-US" dirty="0"/>
              <a:t>The box to the right provides an example of how an RFP can be structured.</a:t>
            </a:r>
          </a:p>
          <a:p>
            <a:pPr>
              <a:spcBef>
                <a:spcPts val="0"/>
              </a:spcBef>
              <a:spcAft>
                <a:spcPts val="2400"/>
              </a:spcAft>
            </a:pPr>
            <a:r>
              <a:rPr lang="en-US" dirty="0"/>
              <a:t>Content related to questions on the previous slide is </a:t>
            </a:r>
            <a:r>
              <a:rPr lang="en-US" b="1" dirty="0"/>
              <a:t>shown in bold.</a:t>
            </a:r>
            <a:endParaRPr lang="en-US" dirty="0"/>
          </a:p>
        </p:txBody>
      </p:sp>
      <p:pic>
        <p:nvPicPr>
          <p:cNvPr id="6" name="Picture 5">
            <a:extLst>
              <a:ext uri="{FF2B5EF4-FFF2-40B4-BE49-F238E27FC236}">
                <a16:creationId xmlns:a16="http://schemas.microsoft.com/office/drawing/2014/main" id="{259418D5-10EC-41D4-8BE5-CF41D3A0FB89}"/>
              </a:ext>
            </a:extLst>
          </p:cNvPr>
          <p:cNvPicPr>
            <a:picLocks noChangeAspect="1"/>
          </p:cNvPicPr>
          <p:nvPr/>
        </p:nvPicPr>
        <p:blipFill rotWithShape="1">
          <a:blip r:embed="rId2"/>
          <a:srcRect l="4150" t="18199" r="5299" b="1297"/>
          <a:stretch/>
        </p:blipFill>
        <p:spPr>
          <a:xfrm>
            <a:off x="4222565" y="946298"/>
            <a:ext cx="7664635" cy="5166125"/>
          </a:xfrm>
          <a:prstGeom prst="rect">
            <a:avLst/>
          </a:prstGeom>
        </p:spPr>
      </p:pic>
    </p:spTree>
    <p:extLst>
      <p:ext uri="{BB962C8B-B14F-4D97-AF65-F5344CB8AC3E}">
        <p14:creationId xmlns:p14="http://schemas.microsoft.com/office/powerpoint/2010/main" val="3385500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0C8F-77D6-FFC4-C319-376334B009A4}"/>
              </a:ext>
            </a:extLst>
          </p:cNvPr>
          <p:cNvSpPr>
            <a:spLocks noGrp="1"/>
          </p:cNvSpPr>
          <p:nvPr>
            <p:ph type="title"/>
          </p:nvPr>
        </p:nvSpPr>
        <p:spPr/>
        <p:txBody>
          <a:bodyPr/>
          <a:lstStyle/>
          <a:p>
            <a:r>
              <a:rPr lang="en-US" dirty="0"/>
              <a:t>Appendix: Additional Guidance for Solicitation Development</a:t>
            </a:r>
          </a:p>
        </p:txBody>
      </p:sp>
      <p:sp>
        <p:nvSpPr>
          <p:cNvPr id="3" name="Slide Number Placeholder 2">
            <a:extLst>
              <a:ext uri="{FF2B5EF4-FFF2-40B4-BE49-F238E27FC236}">
                <a16:creationId xmlns:a16="http://schemas.microsoft.com/office/drawing/2014/main" id="{D58A4763-FCCD-2B50-DE7A-0054C14FCB7B}"/>
              </a:ext>
            </a:extLst>
          </p:cNvPr>
          <p:cNvSpPr>
            <a:spLocks noGrp="1"/>
          </p:cNvSpPr>
          <p:nvPr>
            <p:ph type="sldNum" sz="quarter" idx="12"/>
          </p:nvPr>
        </p:nvSpPr>
        <p:spPr/>
        <p:txBody>
          <a:bodyPr/>
          <a:lstStyle/>
          <a:p>
            <a:fld id="{9BA150B5-8DFC-458F-AD8B-0D6E73DD8F1E}" type="slidenum">
              <a:rPr lang="en-US" smtClean="0"/>
              <a:t>19</a:t>
            </a:fld>
            <a:endParaRPr lang="en-US" dirty="0"/>
          </a:p>
        </p:txBody>
      </p:sp>
    </p:spTree>
    <p:extLst>
      <p:ext uri="{BB962C8B-B14F-4D97-AF65-F5344CB8AC3E}">
        <p14:creationId xmlns:p14="http://schemas.microsoft.com/office/powerpoint/2010/main" val="316573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197DD-2930-4F4D-AC9C-5E43C1C73723}"/>
              </a:ext>
            </a:extLst>
          </p:cNvPr>
          <p:cNvSpPr>
            <a:spLocks noGrp="1"/>
          </p:cNvSpPr>
          <p:nvPr>
            <p:ph type="title"/>
          </p:nvPr>
        </p:nvSpPr>
        <p:spPr/>
        <p:txBody>
          <a:bodyPr/>
          <a:lstStyle/>
          <a:p>
            <a:r>
              <a:rPr lang="en-US" dirty="0">
                <a:highlight>
                  <a:srgbClr val="00FFFF"/>
                </a:highlight>
              </a:rPr>
              <a:t>INSTRUCTIONS:</a:t>
            </a:r>
            <a:r>
              <a:rPr lang="en-US" dirty="0"/>
              <a:t> Hosting a Solicitation Kickoff Meeting</a:t>
            </a:r>
          </a:p>
        </p:txBody>
      </p:sp>
      <p:sp>
        <p:nvSpPr>
          <p:cNvPr id="3" name="Text Placeholder 2">
            <a:extLst>
              <a:ext uri="{FF2B5EF4-FFF2-40B4-BE49-F238E27FC236}">
                <a16:creationId xmlns:a16="http://schemas.microsoft.com/office/drawing/2014/main" id="{2692F2AB-928D-4932-8AC2-8BE3F5A925A0}"/>
              </a:ext>
            </a:extLst>
          </p:cNvPr>
          <p:cNvSpPr>
            <a:spLocks noGrp="1"/>
          </p:cNvSpPr>
          <p:nvPr>
            <p:ph type="body" idx="1"/>
          </p:nvPr>
        </p:nvSpPr>
        <p:spPr/>
        <p:txBody>
          <a:bodyPr/>
          <a:lstStyle/>
          <a:p>
            <a:pPr>
              <a:spcBef>
                <a:spcPts val="0"/>
              </a:spcBef>
              <a:spcAft>
                <a:spcPts val="1200"/>
              </a:spcAft>
            </a:pPr>
            <a:r>
              <a:rPr lang="en-US" sz="2400" b="1" dirty="0">
                <a:effectLst/>
                <a:latin typeface="Arial" panose="020B0604020202020204" pitchFamily="34" charset="0"/>
                <a:ea typeface="Arial" panose="020B0604020202020204" pitchFamily="34" charset="0"/>
              </a:rPr>
              <a:t>What is a solicitation kickoff meeting? </a:t>
            </a:r>
          </a:p>
          <a:p>
            <a:pPr lvl="1">
              <a:spcBef>
                <a:spcPts val="0"/>
              </a:spcBef>
              <a:spcAft>
                <a:spcPts val="1200"/>
              </a:spcAft>
              <a:buFont typeface="Arial" panose="020B0604020202020204" pitchFamily="34" charset="0"/>
              <a:buChar char="•"/>
            </a:pPr>
            <a:r>
              <a:rPr lang="en-US" sz="2400" dirty="0">
                <a:effectLst/>
                <a:latin typeface="Arial" panose="020B0604020202020204" pitchFamily="34" charset="0"/>
                <a:ea typeface="Arial" panose="020B0604020202020204" pitchFamily="34" charset="0"/>
              </a:rPr>
              <a:t>This slide deck provides a template you can adapt for a solicitation (or RFP) kickoff meeting. Kickoff meetings are a great way to align with department or agency staff before they start writing an RFP. </a:t>
            </a:r>
            <a:endParaRPr lang="en-US" sz="2400" dirty="0">
              <a:latin typeface="Arial" panose="020B0604020202020204" pitchFamily="34" charset="0"/>
              <a:ea typeface="Arial" panose="020B0604020202020204" pitchFamily="34" charset="0"/>
            </a:endParaRPr>
          </a:p>
          <a:p>
            <a:pPr lvl="1">
              <a:spcBef>
                <a:spcPts val="0"/>
              </a:spcBef>
              <a:spcAft>
                <a:spcPts val="1200"/>
              </a:spcAft>
              <a:buFont typeface="Arial" panose="020B0604020202020204" pitchFamily="34" charset="0"/>
              <a:buChar char="•"/>
            </a:pPr>
            <a:r>
              <a:rPr lang="en-US" sz="2400" dirty="0">
                <a:effectLst/>
                <a:latin typeface="Arial" panose="020B0604020202020204" pitchFamily="34" charset="0"/>
                <a:ea typeface="Arial" panose="020B0604020202020204" pitchFamily="34" charset="0"/>
              </a:rPr>
              <a:t>In a kickoff meeting, a purchasing office can share the procurement process steps to follow, review how t</a:t>
            </a:r>
            <a:r>
              <a:rPr lang="en-US" sz="2400" dirty="0">
                <a:latin typeface="Arial" panose="020B0604020202020204" pitchFamily="34" charset="0"/>
              </a:rPr>
              <a:t>o write an effective RFP, and discuss the department or agency’s goals. By discussing this information upfront, you may see a shorter timeline, fewer hiccups, and a better written RFP. </a:t>
            </a:r>
          </a:p>
          <a:p>
            <a:pPr lvl="1">
              <a:spcBef>
                <a:spcPts val="0"/>
              </a:spcBef>
              <a:spcAft>
                <a:spcPts val="1200"/>
              </a:spcAft>
              <a:buFont typeface="Arial" panose="020B0604020202020204" pitchFamily="34" charset="0"/>
              <a:buChar char="•"/>
            </a:pPr>
            <a:r>
              <a:rPr lang="en-US" sz="2400" dirty="0">
                <a:effectLst/>
                <a:latin typeface="Arial" panose="020B0604020202020204" pitchFamily="34" charset="0"/>
                <a:ea typeface="Arial" panose="020B0604020202020204" pitchFamily="34" charset="0"/>
              </a:rPr>
              <a:t>You can conduct these meetings as needed with department or agency staff involved in a particular solicitation. Kickoff meetings will likely be most useful for a solicitation that is new, complex, or high priority. </a:t>
            </a:r>
          </a:p>
        </p:txBody>
      </p:sp>
      <p:sp>
        <p:nvSpPr>
          <p:cNvPr id="4" name="Slide Number Placeholder 3">
            <a:extLst>
              <a:ext uri="{FF2B5EF4-FFF2-40B4-BE49-F238E27FC236}">
                <a16:creationId xmlns:a16="http://schemas.microsoft.com/office/drawing/2014/main" id="{7E0EB1C7-EAF9-404F-A17D-2E1041FD978B}"/>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974895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197DD-2930-4F4D-AC9C-5E43C1C73723}"/>
              </a:ext>
            </a:extLst>
          </p:cNvPr>
          <p:cNvSpPr>
            <a:spLocks noGrp="1"/>
          </p:cNvSpPr>
          <p:nvPr>
            <p:ph type="title"/>
          </p:nvPr>
        </p:nvSpPr>
        <p:spPr/>
        <p:txBody>
          <a:bodyPr/>
          <a:lstStyle/>
          <a:p>
            <a:r>
              <a:rPr lang="en-US" dirty="0">
                <a:highlight>
                  <a:srgbClr val="00FFFF"/>
                </a:highlight>
              </a:rPr>
              <a:t>INSTRUCTIONS:</a:t>
            </a:r>
            <a:r>
              <a:rPr lang="en-US" dirty="0"/>
              <a:t> Additional Guidance</a:t>
            </a:r>
          </a:p>
        </p:txBody>
      </p:sp>
      <p:sp>
        <p:nvSpPr>
          <p:cNvPr id="3" name="Text Placeholder 2">
            <a:extLst>
              <a:ext uri="{FF2B5EF4-FFF2-40B4-BE49-F238E27FC236}">
                <a16:creationId xmlns:a16="http://schemas.microsoft.com/office/drawing/2014/main" id="{2692F2AB-928D-4932-8AC2-8BE3F5A925A0}"/>
              </a:ext>
            </a:extLst>
          </p:cNvPr>
          <p:cNvSpPr>
            <a:spLocks noGrp="1"/>
          </p:cNvSpPr>
          <p:nvPr>
            <p:ph type="body" idx="1"/>
          </p:nvPr>
        </p:nvSpPr>
        <p:spPr/>
        <p:txBody>
          <a:bodyPr/>
          <a:lstStyle/>
          <a:p>
            <a:pPr>
              <a:spcBef>
                <a:spcPts val="0"/>
              </a:spcBef>
              <a:spcAft>
                <a:spcPts val="1200"/>
              </a:spcAft>
            </a:pPr>
            <a:r>
              <a:rPr lang="en-US" sz="2400" b="1" dirty="0">
                <a:effectLst/>
                <a:latin typeface="Arial" panose="020B0604020202020204" pitchFamily="34" charset="0"/>
                <a:ea typeface="Arial" panose="020B0604020202020204" pitchFamily="34" charset="0"/>
              </a:rPr>
              <a:t>You can use your solicitation kickoff meeting as a teaching opportunity to help staff learn how to draft the following RFP/solicitation sections.</a:t>
            </a:r>
          </a:p>
          <a:p>
            <a:pPr>
              <a:spcBef>
                <a:spcPts val="0"/>
              </a:spcBef>
              <a:spcAft>
                <a:spcPts val="1200"/>
              </a:spcAft>
            </a:pPr>
            <a:r>
              <a:rPr lang="en-US" sz="2400" dirty="0">
                <a:latin typeface="Arial" panose="020B0604020202020204" pitchFamily="34" charset="0"/>
                <a:ea typeface="Arial" panose="020B0604020202020204" pitchFamily="34" charset="0"/>
              </a:rPr>
              <a:t>In that case, the following slides provide guidance and activity prompts that could be used in the solicitation kickoff meeting or passed on to department or agency staff for them to complete on their own time.</a:t>
            </a:r>
            <a:endParaRPr lang="en-US" sz="2400" dirty="0">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7E0EB1C7-EAF9-404F-A17D-2E1041FD978B}"/>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3112666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1219200"/>
            <a:ext cx="7169425" cy="4972050"/>
          </a:xfrm>
          <a:ln>
            <a:noFill/>
          </a:ln>
        </p:spPr>
        <p:txBody>
          <a:bodyPr>
            <a:normAutofit/>
          </a:bodyPr>
          <a:lstStyle/>
          <a:p>
            <a:pPr fontAlgn="ctr">
              <a:spcBef>
                <a:spcPts val="0"/>
              </a:spcBef>
              <a:spcAft>
                <a:spcPts val="1200"/>
              </a:spcAft>
            </a:pPr>
            <a:r>
              <a:rPr lang="en-US" dirty="0"/>
              <a:t>Connect department </a:t>
            </a:r>
            <a:r>
              <a:rPr lang="en-US" b="1" dirty="0">
                <a:solidFill>
                  <a:srgbClr val="A71930"/>
                </a:solidFill>
              </a:rPr>
              <a:t>priorities</a:t>
            </a:r>
            <a:r>
              <a:rPr lang="en-US" dirty="0"/>
              <a:t> to a clear and specific </a:t>
            </a:r>
            <a:r>
              <a:rPr lang="en-US" b="1" dirty="0">
                <a:solidFill>
                  <a:srgbClr val="A71930"/>
                </a:solidFill>
              </a:rPr>
              <a:t>outcome goal</a:t>
            </a:r>
            <a:endParaRPr lang="en-US" dirty="0"/>
          </a:p>
          <a:p>
            <a:pPr fontAlgn="ctr">
              <a:spcBef>
                <a:spcPts val="0"/>
              </a:spcBef>
              <a:spcAft>
                <a:spcPts val="1200"/>
              </a:spcAft>
            </a:pPr>
            <a:r>
              <a:rPr lang="en-US" dirty="0"/>
              <a:t>Clearly </a:t>
            </a:r>
            <a:r>
              <a:rPr lang="en-US" b="1" dirty="0">
                <a:solidFill>
                  <a:srgbClr val="A71930"/>
                </a:solidFill>
              </a:rPr>
              <a:t>explain the gap </a:t>
            </a:r>
            <a:r>
              <a:rPr lang="en-US" dirty="0"/>
              <a:t>between current state and desired future state  </a:t>
            </a:r>
          </a:p>
          <a:p>
            <a:pPr fontAlgn="ctr">
              <a:spcBef>
                <a:spcPts val="0"/>
              </a:spcBef>
              <a:spcAft>
                <a:spcPts val="1200"/>
              </a:spcAft>
            </a:pPr>
            <a:r>
              <a:rPr lang="en-US" b="1" dirty="0">
                <a:solidFill>
                  <a:srgbClr val="A71930"/>
                </a:solidFill>
              </a:rPr>
              <a:t>Quantify</a:t>
            </a:r>
            <a:r>
              <a:rPr lang="en-US" dirty="0"/>
              <a:t> key variables </a:t>
            </a:r>
          </a:p>
          <a:p>
            <a:pPr fontAlgn="ctr">
              <a:spcBef>
                <a:spcPts val="0"/>
              </a:spcBef>
              <a:spcAft>
                <a:spcPts val="1200"/>
              </a:spcAft>
            </a:pPr>
            <a:r>
              <a:rPr lang="en-US" b="1" dirty="0">
                <a:solidFill>
                  <a:srgbClr val="A71930"/>
                </a:solidFill>
              </a:rPr>
              <a:t>Identify</a:t>
            </a:r>
            <a:r>
              <a:rPr lang="en-US" dirty="0"/>
              <a:t> the target end-users and their needs </a:t>
            </a:r>
          </a:p>
          <a:p>
            <a:pPr fontAlgn="ctr">
              <a:spcBef>
                <a:spcPts val="0"/>
              </a:spcBef>
              <a:spcAft>
                <a:spcPts val="1200"/>
              </a:spcAft>
            </a:pPr>
            <a:r>
              <a:rPr lang="en-US" dirty="0"/>
              <a:t>Sufficiently </a:t>
            </a:r>
            <a:r>
              <a:rPr lang="en-US" b="1" dirty="0">
                <a:solidFill>
                  <a:srgbClr val="A71930"/>
                </a:solidFill>
              </a:rPr>
              <a:t>focused in scope </a:t>
            </a:r>
            <a:r>
              <a:rPr lang="en-US" dirty="0"/>
              <a:t>to be actionable</a:t>
            </a:r>
          </a:p>
          <a:p>
            <a:pPr fontAlgn="ctr">
              <a:spcBef>
                <a:spcPts val="0"/>
              </a:spcBef>
              <a:spcAft>
                <a:spcPts val="1200"/>
              </a:spcAft>
            </a:pPr>
            <a:r>
              <a:rPr lang="en-US" b="1" dirty="0">
                <a:solidFill>
                  <a:srgbClr val="A71930"/>
                </a:solidFill>
              </a:rPr>
              <a:t>Neutral</a:t>
            </a:r>
            <a:r>
              <a:rPr lang="en-US" dirty="0"/>
              <a:t> about possible diagnoses or solutions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GUIDANCE: What makes a good problem statement?  </a:t>
            </a:r>
          </a:p>
        </p:txBody>
      </p:sp>
      <p:sp>
        <p:nvSpPr>
          <p:cNvPr id="7" name="TextBox 6">
            <a:extLst>
              <a:ext uri="{FF2B5EF4-FFF2-40B4-BE49-F238E27FC236}">
                <a16:creationId xmlns:a16="http://schemas.microsoft.com/office/drawing/2014/main" id="{7B437CBD-4532-4735-A15C-364AD0A76102}"/>
              </a:ext>
            </a:extLst>
          </p:cNvPr>
          <p:cNvSpPr txBox="1"/>
          <p:nvPr/>
        </p:nvSpPr>
        <p:spPr>
          <a:xfrm>
            <a:off x="639417" y="5540096"/>
            <a:ext cx="10561983" cy="646331"/>
          </a:xfrm>
          <a:prstGeom prst="rect">
            <a:avLst/>
          </a:prstGeom>
          <a:solidFill>
            <a:schemeClr val="bg2"/>
          </a:solidFill>
          <a:ln>
            <a:solidFill>
              <a:schemeClr val="tx1"/>
            </a:solidFill>
            <a:prstDash val="sysDash"/>
          </a:ln>
        </p:spPr>
        <p:txBody>
          <a:bodyPr wrap="square">
            <a:spAutoFit/>
          </a:bodyPr>
          <a:lstStyle/>
          <a:p>
            <a:pPr marL="0" marR="0" lvl="0" indent="0" algn="l" defTabSz="914400" rtl="0" eaLnBrk="1" fontAlgn="ctr" latinLnBrk="0" hangingPunct="1">
              <a:lnSpc>
                <a:spcPct val="100000"/>
              </a:lnSpc>
              <a:spcBef>
                <a:spcPts val="0"/>
              </a:spcBef>
              <a:spcAft>
                <a:spcPts val="2400"/>
              </a:spcAft>
              <a:buClrTx/>
              <a:buSzTx/>
              <a:buFontTx/>
              <a:buNone/>
              <a:tabLst/>
              <a:defRPr/>
            </a:pPr>
            <a:r>
              <a:rPr kumimoji="0" lang="en-US" sz="1800" b="0" i="0" u="none" strike="noStrike" kern="1200" cap="none" spc="0" normalizeH="0" baseline="0" noProof="0" dirty="0">
                <a:ln>
                  <a:noFill/>
                </a:ln>
                <a:solidFill>
                  <a:prstClr val="black"/>
                </a:solidFill>
                <a:effectLst/>
                <a:highlight>
                  <a:srgbClr val="00FFFF"/>
                </a:highlight>
                <a:uLnTx/>
                <a:uFillTx/>
                <a:latin typeface="Arial" panose="020B0604020202020204"/>
                <a:ea typeface="+mn-ea"/>
                <a:cs typeface="+mn-cs"/>
              </a:rPr>
              <a:t>INSTRUCTIONS:</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Talking points for each of these items are provided in the “notes” section of this slide. See </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hlinkClick r:id="rId3"/>
              </a:rPr>
              <a:t>Module 3</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of the </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hlinkClick r:id="rId4"/>
              </a:rPr>
              <a:t>GPL’s RFP Guidebook</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for illustrative examples and exercises.</a:t>
            </a:r>
          </a:p>
        </p:txBody>
      </p:sp>
      <p:sp>
        <p:nvSpPr>
          <p:cNvPr id="6" name="TextBox 5">
            <a:extLst>
              <a:ext uri="{FF2B5EF4-FFF2-40B4-BE49-F238E27FC236}">
                <a16:creationId xmlns:a16="http://schemas.microsoft.com/office/drawing/2014/main" id="{BDB5F536-44CA-4AE3-8D0C-5596C69B752A}"/>
              </a:ext>
            </a:extLst>
          </p:cNvPr>
          <p:cNvSpPr txBox="1"/>
          <p:nvPr/>
        </p:nvSpPr>
        <p:spPr>
          <a:xfrm>
            <a:off x="7696277" y="985081"/>
            <a:ext cx="3988904" cy="4151769"/>
          </a:xfrm>
          <a:prstGeom prst="roundRect">
            <a:avLst/>
          </a:prstGeom>
          <a:solidFill>
            <a:schemeClr val="accent3">
              <a:lumMod val="20000"/>
              <a:lumOff val="80000"/>
            </a:schemeClr>
          </a:solidFill>
          <a:ln>
            <a:solidFill>
              <a:schemeClr val="tx1"/>
            </a:solidFill>
            <a:prstDash val="solid"/>
          </a:ln>
        </p:spPr>
        <p:txBody>
          <a:bodyPr wrap="square" rtlCol="0">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2000" b="1" i="0" u="none" strike="noStrike" kern="1200" cap="none" spc="0" normalizeH="0" baseline="0" noProof="0" dirty="0">
                <a:ln>
                  <a:noFill/>
                </a:ln>
                <a:solidFill>
                  <a:srgbClr val="A71930"/>
                </a:solidFill>
                <a:effectLst/>
                <a:uLnTx/>
                <a:uFillTx/>
                <a:latin typeface="Arial" panose="020B0604020202020204" pitchFamily="34" charset="0"/>
                <a:ea typeface="+mn-ea"/>
                <a:cs typeface="+mn-cs"/>
              </a:rPr>
              <a:t>Examples</a:t>
            </a:r>
            <a:endParaRPr kumimoji="0" lang="en-US" sz="2000" b="0" i="0" u="none" strike="noStrike" kern="1200" cap="none" spc="0" normalizeH="0" baseline="0" noProof="0" dirty="0">
              <a:ln>
                <a:noFill/>
              </a:ln>
              <a:solidFill>
                <a:srgbClr val="A71930"/>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Homeless Services: </a:t>
            </a:r>
            <a:r>
              <a:rPr kumimoji="0" lang="en-US" sz="2000" b="0"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2,000 people in Citylandia experience homelessness, placing them at increased risk for COVID-19 complications. </a:t>
            </a: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HVAC Unit: </a:t>
            </a:r>
            <a:r>
              <a:rPr kumimoji="0" lang="en-US" sz="2000" b="0"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The HVAC unit currently used in City Hall is outdated and doesn’t protect well against dust and allergens.</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53054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spcBef>
                <a:spcPts val="0"/>
              </a:spcBef>
              <a:spcAft>
                <a:spcPts val="2400"/>
              </a:spcAft>
            </a:pPr>
            <a:r>
              <a:rPr lang="en-US" dirty="0"/>
              <a:t>Imagine that a friend of yours, who lives in but does not work for the government, asks you what problem you are trying to solve with this procurement. In your own words, how would you describe the problem to them?</a:t>
            </a:r>
          </a:p>
          <a:p>
            <a:pPr fontAlgn="ctr">
              <a:spcBef>
                <a:spcPts val="0"/>
              </a:spcBef>
              <a:spcAft>
                <a:spcPts val="2400"/>
              </a:spcAft>
            </a:pPr>
            <a:r>
              <a:rPr lang="en-US" dirty="0"/>
              <a:t>What are the features of this problem that somebody would need to know if they wanted to solve it (e.g., key variables, the gap between current and desired future state)?</a:t>
            </a:r>
          </a:p>
          <a:p>
            <a:pPr fontAlgn="ctr">
              <a:spcBef>
                <a:spcPts val="0"/>
              </a:spcBef>
              <a:spcAft>
                <a:spcPts val="2400"/>
              </a:spcAft>
            </a:pPr>
            <a:r>
              <a:rPr lang="en-US" dirty="0"/>
              <a:t>How would you describe where you are currently in your efforts to solve this problem?</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ACTIVITY: Problem statement development </a:t>
            </a:r>
          </a:p>
        </p:txBody>
      </p:sp>
    </p:spTree>
    <p:extLst>
      <p:ext uri="{BB962C8B-B14F-4D97-AF65-F5344CB8AC3E}">
        <p14:creationId xmlns:p14="http://schemas.microsoft.com/office/powerpoint/2010/main" val="3873407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3" name="Title 2"/>
          <p:cNvSpPr>
            <a:spLocks noGrp="1"/>
          </p:cNvSpPr>
          <p:nvPr>
            <p:ph type="title"/>
          </p:nvPr>
        </p:nvSpPr>
        <p:spPr/>
        <p:txBody>
          <a:bodyPr/>
          <a:lstStyle/>
          <a:p>
            <a:r>
              <a:rPr lang="en-US" b="1" dirty="0">
                <a:cs typeface="Calibri" panose="020F0502020204030204" pitchFamily="34" charset="0"/>
              </a:rPr>
              <a:t>GUIDANCE: What do we mean by outcome goal?</a:t>
            </a:r>
            <a:endParaRPr lang="en-US" dirty="0">
              <a:cs typeface="Calibri" panose="020F0502020204030204" pitchFamily="34" charset="0"/>
            </a:endParaRPr>
          </a:p>
        </p:txBody>
      </p:sp>
      <p:sp>
        <p:nvSpPr>
          <p:cNvPr id="4" name="TextBox 3"/>
          <p:cNvSpPr txBox="1"/>
          <p:nvPr/>
        </p:nvSpPr>
        <p:spPr>
          <a:xfrm>
            <a:off x="599536" y="986938"/>
            <a:ext cx="9867900" cy="261610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The </a:t>
            </a: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results</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 or </a:t>
            </a: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consequences</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 of the program or service</a:t>
            </a:r>
          </a:p>
          <a:p>
            <a:pPr marL="342900" marR="0" lvl="0" indent="-342900" algn="l"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What kind of changes </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came about as an effect of this program?</a:t>
            </a:r>
          </a:p>
          <a:p>
            <a:pPr marL="342900" marR="0" lvl="0" indent="-342900" algn="l"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What do people </a:t>
            </a: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think, feel or practice </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now that they didn’t before this program?</a:t>
            </a:r>
          </a:p>
          <a:p>
            <a:pPr marL="342900" marR="0" lvl="0" indent="-342900" algn="l"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How do people </a:t>
            </a: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behave, act or respond </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now that they didn’t before this program?</a:t>
            </a:r>
          </a:p>
        </p:txBody>
      </p:sp>
      <p:sp>
        <p:nvSpPr>
          <p:cNvPr id="7" name="Rectangle 6">
            <a:extLst>
              <a:ext uri="{FF2B5EF4-FFF2-40B4-BE49-F238E27FC236}">
                <a16:creationId xmlns:a16="http://schemas.microsoft.com/office/drawing/2014/main" id="{C40F21B7-9971-49B6-BEAB-DB246B2C6EF1}"/>
              </a:ext>
            </a:extLst>
          </p:cNvPr>
          <p:cNvSpPr/>
          <p:nvPr/>
        </p:nvSpPr>
        <p:spPr>
          <a:xfrm>
            <a:off x="503581" y="3657600"/>
            <a:ext cx="2777573" cy="2527157"/>
          </a:xfrm>
          <a:prstGeom prst="rect">
            <a:avLst/>
          </a:prstGeom>
          <a:solidFill>
            <a:schemeClr val="accent3">
              <a:lumMod val="20000"/>
              <a:lumOff val="80000"/>
            </a:schemeClr>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Homeless Services: </a:t>
            </a:r>
            <a:r>
              <a:rPr kumimoji="0" lang="en-US" sz="18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Expand the City’s inventory of interim housing opportunities for people experiencing homelessness and in a COVID-19 high risk category (defined separately). </a:t>
            </a:r>
          </a:p>
        </p:txBody>
      </p:sp>
      <p:sp>
        <p:nvSpPr>
          <p:cNvPr id="8" name="Rectangle 7">
            <a:extLst>
              <a:ext uri="{FF2B5EF4-FFF2-40B4-BE49-F238E27FC236}">
                <a16:creationId xmlns:a16="http://schemas.microsoft.com/office/drawing/2014/main" id="{68C3972E-361B-4663-B305-41D2D59A1C2F}"/>
              </a:ext>
            </a:extLst>
          </p:cNvPr>
          <p:cNvSpPr/>
          <p:nvPr/>
        </p:nvSpPr>
        <p:spPr>
          <a:xfrm>
            <a:off x="3433555" y="3657600"/>
            <a:ext cx="2181224" cy="2527157"/>
          </a:xfrm>
          <a:prstGeom prst="rect">
            <a:avLst/>
          </a:prstGeom>
          <a:solidFill>
            <a:schemeClr val="accent3">
              <a:lumMod val="20000"/>
              <a:lumOff val="80000"/>
            </a:schemeClr>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HVAC Unit: </a:t>
            </a:r>
            <a:r>
              <a:rPr kumimoji="0" lang="en-US" sz="18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Improve air quality in City Hall for employees and residents.</a:t>
            </a:r>
          </a:p>
        </p:txBody>
      </p:sp>
      <p:sp>
        <p:nvSpPr>
          <p:cNvPr id="9" name="Rectangle 8">
            <a:extLst>
              <a:ext uri="{FF2B5EF4-FFF2-40B4-BE49-F238E27FC236}">
                <a16:creationId xmlns:a16="http://schemas.microsoft.com/office/drawing/2014/main" id="{42720689-8423-4871-919A-3FEC190C18FC}"/>
              </a:ext>
            </a:extLst>
          </p:cNvPr>
          <p:cNvSpPr/>
          <p:nvPr/>
        </p:nvSpPr>
        <p:spPr>
          <a:xfrm>
            <a:off x="5824329" y="3657600"/>
            <a:ext cx="3276600" cy="2527156"/>
          </a:xfrm>
          <a:prstGeom prst="rect">
            <a:avLst/>
          </a:prstGeom>
          <a:solidFill>
            <a:schemeClr val="accent3">
              <a:lumMod val="20000"/>
              <a:lumOff val="80000"/>
            </a:schemeClr>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More frequently keep children in their own homes, prioritize family placements for children who must be removed, and use group placement only when necessary for short-term treatment</a:t>
            </a:r>
          </a:p>
        </p:txBody>
      </p:sp>
      <p:sp>
        <p:nvSpPr>
          <p:cNvPr id="11" name="Rectangle 10">
            <a:extLst>
              <a:ext uri="{FF2B5EF4-FFF2-40B4-BE49-F238E27FC236}">
                <a16:creationId xmlns:a16="http://schemas.microsoft.com/office/drawing/2014/main" id="{2048D9FC-77B7-41EB-A446-88C6BEAB28FD}"/>
              </a:ext>
            </a:extLst>
          </p:cNvPr>
          <p:cNvSpPr/>
          <p:nvPr/>
        </p:nvSpPr>
        <p:spPr>
          <a:xfrm>
            <a:off x="9253329" y="3657600"/>
            <a:ext cx="2438399" cy="2527156"/>
          </a:xfrm>
          <a:prstGeom prst="rect">
            <a:avLst/>
          </a:prstGeom>
          <a:solidFill>
            <a:schemeClr val="accent3">
              <a:lumMod val="20000"/>
              <a:lumOff val="80000"/>
            </a:schemeClr>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Replace six highway overpasses without disrupting weekday commuter traffic</a:t>
            </a:r>
          </a:p>
        </p:txBody>
      </p:sp>
      <p:pic>
        <p:nvPicPr>
          <p:cNvPr id="5122" name="Picture 2" descr="Image result for goal icon&quot;">
            <a:extLst>
              <a:ext uri="{FF2B5EF4-FFF2-40B4-BE49-F238E27FC236}">
                <a16:creationId xmlns:a16="http://schemas.microsoft.com/office/drawing/2014/main" id="{904EABB4-D4A6-4C3C-9685-2E92DE43E5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25049" y="1115794"/>
            <a:ext cx="158115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2601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spcBef>
                <a:spcPts val="0"/>
              </a:spcBef>
              <a:spcAft>
                <a:spcPts val="2400"/>
              </a:spcAft>
            </a:pPr>
            <a:r>
              <a:rPr lang="en-US" dirty="0"/>
              <a:t>How does this RFP contribute to the goals of your department or the government you work for?</a:t>
            </a:r>
          </a:p>
          <a:p>
            <a:pPr fontAlgn="ctr">
              <a:spcBef>
                <a:spcPts val="0"/>
              </a:spcBef>
              <a:spcAft>
                <a:spcPts val="2400"/>
              </a:spcAft>
            </a:pPr>
            <a:r>
              <a:rPr lang="en-US" dirty="0"/>
              <a:t>How will this good/service impact or benefit residents or government staff?</a:t>
            </a:r>
          </a:p>
          <a:p>
            <a:pPr fontAlgn="ctr">
              <a:spcBef>
                <a:spcPts val="0"/>
              </a:spcBef>
              <a:spcAft>
                <a:spcPts val="2400"/>
              </a:spcAft>
            </a:pPr>
            <a:r>
              <a:rPr lang="en-US" dirty="0"/>
              <a:t>Let’s look ten years down the road. Imagine that this contract is successful. How would you describe the success of the project to an elected leader and what evidence would you point to as indicative of success? </a:t>
            </a:r>
          </a:p>
          <a:p>
            <a:pPr fontAlgn="ctr">
              <a:spcBef>
                <a:spcPts val="0"/>
              </a:spcBef>
              <a:spcAft>
                <a:spcPts val="2400"/>
              </a:spcAft>
            </a:pPr>
            <a:r>
              <a:rPr lang="en-US" dirty="0"/>
              <a:t>Let’s identify 2-4 well-defined goals that could be included in the RFP.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ACT</a:t>
            </a:r>
            <a:r>
              <a:rPr lang="en-US" dirty="0"/>
              <a:t>IVITY: Outcome </a:t>
            </a:r>
            <a:r>
              <a:rPr lang="en-US" b="1" dirty="0"/>
              <a:t>goal development </a:t>
            </a:r>
          </a:p>
        </p:txBody>
      </p:sp>
    </p:spTree>
    <p:extLst>
      <p:ext uri="{BB962C8B-B14F-4D97-AF65-F5344CB8AC3E}">
        <p14:creationId xmlns:p14="http://schemas.microsoft.com/office/powerpoint/2010/main" val="4160993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cs typeface="Calibri" panose="020F0502020204030204" pitchFamily="34" charset="0"/>
              </a:rPr>
              <a:t>GUIDANCE: What makes for a well-defined target pop.?</a:t>
            </a:r>
          </a:p>
        </p:txBody>
      </p:sp>
      <p:sp>
        <p:nvSpPr>
          <p:cNvPr id="9" name="Rectangle 8"/>
          <p:cNvSpPr/>
          <p:nvPr/>
        </p:nvSpPr>
        <p:spPr>
          <a:xfrm>
            <a:off x="584824" y="1068357"/>
            <a:ext cx="10972800" cy="469618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marR="0" lvl="0" indent="-28575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Moves from a broad population definition (e.g., seniors in </a:t>
            </a:r>
            <a:r>
              <a:rPr lang="en-US" sz="2400" dirty="0">
                <a:solidFill>
                  <a:srgbClr val="000000"/>
                </a:solidFill>
                <a:latin typeface="Arial" panose="020B0604020202020204"/>
                <a:cs typeface="Calibri" panose="020F0502020204030204" pitchFamily="34" charset="0"/>
              </a:rPr>
              <a:t>your</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 county) to more </a:t>
            </a: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specifically defining</a:t>
            </a:r>
            <a:r>
              <a:rPr kumimoji="0" lang="en-US" sz="2400" b="0"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 </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the population (e.g., at-risk seniors in the county over age 85)</a:t>
            </a:r>
          </a:p>
          <a:p>
            <a:pPr marL="285750" marR="0" lvl="0" indent="-28575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Defines the </a:t>
            </a: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unique needs </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of different groups within the target population </a:t>
            </a:r>
          </a:p>
          <a:p>
            <a:pPr marL="285750" marR="0" lvl="0" indent="-28575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Gives a clear picture of this population using </a:t>
            </a: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local data/statistics</a:t>
            </a:r>
            <a:r>
              <a:rPr kumimoji="0" lang="en-US" sz="2400" b="1"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 </a:t>
            </a:r>
          </a:p>
          <a:p>
            <a:pPr marL="285750" marR="0" lvl="0" indent="-28575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Describes </a:t>
            </a:r>
            <a:r>
              <a:rPr kumimoji="0" lang="en-US" sz="2400" b="1" i="0" u="none" strike="noStrike" kern="1200" cap="none" spc="0" normalizeH="0" baseline="0" noProof="0" dirty="0">
                <a:ln>
                  <a:noFill/>
                </a:ln>
                <a:solidFill>
                  <a:srgbClr val="A71930"/>
                </a:solidFill>
                <a:effectLst/>
                <a:uLnTx/>
                <a:uFillTx/>
                <a:latin typeface="Arial" panose="020B0604020202020204"/>
                <a:ea typeface="+mn-ea"/>
                <a:cs typeface="Calibri" panose="020F0502020204030204" pitchFamily="34" charset="0"/>
              </a:rPr>
              <a:t>the specific challenges </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they face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6465C03B-D8CD-8A9D-8276-0253CFBC92B5}"/>
              </a:ext>
            </a:extLst>
          </p:cNvPr>
          <p:cNvSpPr txBox="1"/>
          <p:nvPr/>
        </p:nvSpPr>
        <p:spPr>
          <a:xfrm>
            <a:off x="815008" y="5441373"/>
            <a:ext cx="10561983" cy="646331"/>
          </a:xfrm>
          <a:prstGeom prst="rect">
            <a:avLst/>
          </a:prstGeom>
          <a:solidFill>
            <a:schemeClr val="bg2"/>
          </a:solidFill>
          <a:ln>
            <a:solidFill>
              <a:schemeClr val="tx1"/>
            </a:solidFill>
            <a:prstDash val="sysDash"/>
          </a:ln>
        </p:spPr>
        <p:txBody>
          <a:bodyPr wrap="square">
            <a:spAutoFit/>
          </a:bodyPr>
          <a:lstStyle/>
          <a:p>
            <a:pPr marL="0" marR="0" lvl="0" indent="0" algn="l" defTabSz="914400" rtl="0" eaLnBrk="1" fontAlgn="ctr" latinLnBrk="0" hangingPunct="1">
              <a:lnSpc>
                <a:spcPct val="100000"/>
              </a:lnSpc>
              <a:spcBef>
                <a:spcPts val="0"/>
              </a:spcBef>
              <a:spcAft>
                <a:spcPts val="2400"/>
              </a:spcAft>
              <a:buClrTx/>
              <a:buSzTx/>
              <a:buFontTx/>
              <a:buNone/>
              <a:tabLst/>
              <a:defRPr/>
            </a:pPr>
            <a:r>
              <a:rPr kumimoji="0" lang="en-US" sz="1800" b="0" i="0" u="none" strike="noStrike" kern="1200" cap="none" spc="0" normalizeH="0" baseline="0" noProof="0" dirty="0">
                <a:ln>
                  <a:noFill/>
                </a:ln>
                <a:solidFill>
                  <a:prstClr val="black"/>
                </a:solidFill>
                <a:effectLst/>
                <a:highlight>
                  <a:srgbClr val="00FFFF"/>
                </a:highlight>
                <a:uLnTx/>
                <a:uFillTx/>
                <a:latin typeface="Arial" panose="020B0604020202020204"/>
                <a:ea typeface="+mn-ea"/>
                <a:cs typeface="+mn-cs"/>
              </a:rPr>
              <a:t>INSTRUCTIONS:</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Note that these questions may not be relevant for some solicitations, particularly those which are procuring for goods instead of services.</a:t>
            </a:r>
          </a:p>
        </p:txBody>
      </p:sp>
    </p:spTree>
    <p:extLst>
      <p:ext uri="{BB962C8B-B14F-4D97-AF65-F5344CB8AC3E}">
        <p14:creationId xmlns:p14="http://schemas.microsoft.com/office/powerpoint/2010/main" val="2443823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spcBef>
                <a:spcPts val="0"/>
              </a:spcBef>
              <a:spcAft>
                <a:spcPts val="2400"/>
              </a:spcAft>
            </a:pPr>
            <a:r>
              <a:rPr lang="en-US" dirty="0"/>
              <a:t>How would you define the target population that will be impacted by this RFP? What unique groups exist within the target population? </a:t>
            </a:r>
          </a:p>
          <a:p>
            <a:pPr fontAlgn="ctr">
              <a:spcBef>
                <a:spcPts val="0"/>
              </a:spcBef>
              <a:spcAft>
                <a:spcPts val="2400"/>
              </a:spcAft>
            </a:pPr>
            <a:r>
              <a:rPr lang="en-US" dirty="0"/>
              <a:t>Within this target population, what unique needs and challenges do different groups exhibit (e.g., unbanked families, students headed to college)?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Activity: Target population identification</a:t>
            </a:r>
          </a:p>
        </p:txBody>
      </p:sp>
    </p:spTree>
    <p:extLst>
      <p:ext uri="{BB962C8B-B14F-4D97-AF65-F5344CB8AC3E}">
        <p14:creationId xmlns:p14="http://schemas.microsoft.com/office/powerpoint/2010/main" val="1662193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spcBef>
                <a:spcPts val="0"/>
              </a:spcBef>
              <a:spcAft>
                <a:spcPts val="2400"/>
              </a:spcAft>
            </a:pPr>
            <a:r>
              <a:rPr lang="en-US" sz="2000" dirty="0"/>
              <a:t>Clearly </a:t>
            </a:r>
            <a:r>
              <a:rPr lang="en-US" sz="2000" b="1" dirty="0">
                <a:solidFill>
                  <a:srgbClr val="A71930"/>
                </a:solidFill>
              </a:rPr>
              <a:t>communicate expectations while inviting vendors </a:t>
            </a:r>
            <a:r>
              <a:rPr lang="en-US" sz="2000" dirty="0"/>
              <a:t>to use their valuable </a:t>
            </a:r>
            <a:r>
              <a:rPr lang="en-US" sz="2000" b="1" dirty="0">
                <a:solidFill>
                  <a:srgbClr val="A71930"/>
                </a:solidFill>
              </a:rPr>
              <a:t>expertise</a:t>
            </a:r>
            <a:r>
              <a:rPr lang="en-US" sz="2000" dirty="0"/>
              <a:t> to propose solutions to solve the government’s problem.</a:t>
            </a:r>
          </a:p>
          <a:p>
            <a:pPr>
              <a:spcBef>
                <a:spcPts val="0"/>
              </a:spcBef>
              <a:spcAft>
                <a:spcPts val="2400"/>
              </a:spcAft>
            </a:pPr>
            <a:r>
              <a:rPr lang="en-US" sz="2000" b="1" dirty="0">
                <a:solidFill>
                  <a:srgbClr val="A71930"/>
                </a:solidFill>
              </a:rPr>
              <a:t>Focus on “what” </a:t>
            </a:r>
            <a:r>
              <a:rPr lang="en-US" sz="2000" dirty="0"/>
              <a:t>your government is trying to achieve with a contract, rather than limiting “how” a vendor can achieve it.</a:t>
            </a:r>
          </a:p>
          <a:p>
            <a:pPr>
              <a:spcBef>
                <a:spcPts val="0"/>
              </a:spcBef>
              <a:spcAft>
                <a:spcPts val="2400"/>
              </a:spcAft>
            </a:pPr>
            <a:r>
              <a:rPr lang="en-US" sz="2000" b="1" dirty="0">
                <a:solidFill>
                  <a:srgbClr val="A71930"/>
                </a:solidFill>
              </a:rPr>
              <a:t>Limit program requirements </a:t>
            </a:r>
            <a:r>
              <a:rPr lang="en-US" sz="2000" dirty="0"/>
              <a:t>to only those actions the vendor must take to realize desired outcomes, comply with the law, and align with government policy priorities.</a:t>
            </a:r>
            <a:endParaRPr lang="en-US" sz="2000" dirty="0">
              <a:solidFill>
                <a:srgbClr val="A71930"/>
              </a:solidFill>
            </a:endParaRPr>
          </a:p>
          <a:p>
            <a:pPr>
              <a:spcBef>
                <a:spcPts val="0"/>
              </a:spcBef>
              <a:spcAft>
                <a:spcPts val="2400"/>
              </a:spcAft>
            </a:pPr>
            <a:r>
              <a:rPr lang="en-US" sz="2000" b="1" dirty="0">
                <a:solidFill>
                  <a:srgbClr val="A71930"/>
                </a:solidFill>
              </a:rPr>
              <a:t>Minimize risks to project success </a:t>
            </a:r>
            <a:r>
              <a:rPr lang="en-US" sz="2000" dirty="0"/>
              <a:t>by further qualifying your goals, indicating how risks will be monitored, and/or specifying program requirements.</a:t>
            </a:r>
          </a:p>
          <a:p>
            <a:pPr>
              <a:spcBef>
                <a:spcPts val="0"/>
              </a:spcBef>
              <a:spcAft>
                <a:spcPts val="2400"/>
              </a:spcAft>
            </a:pPr>
            <a:endParaRPr lang="en-US" sz="2000" dirty="0"/>
          </a:p>
          <a:p>
            <a:pPr>
              <a:spcBef>
                <a:spcPts val="0"/>
              </a:spcBef>
              <a:spcAft>
                <a:spcPts val="2400"/>
              </a:spcAft>
            </a:pPr>
            <a:endParaRPr lang="en-US" sz="20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a:xfrm>
            <a:off x="599536" y="267419"/>
            <a:ext cx="11287664" cy="538939"/>
          </a:xfrm>
          <a:noFill/>
        </p:spPr>
        <p:txBody>
          <a:bodyPr/>
          <a:lstStyle/>
          <a:p>
            <a:r>
              <a:rPr lang="en-US" b="1" dirty="0"/>
              <a:t>GUIDANCE: What makes for an effective Scope of Work?</a:t>
            </a:r>
            <a:endParaRPr lang="en-US" dirty="0"/>
          </a:p>
        </p:txBody>
      </p:sp>
      <p:sp>
        <p:nvSpPr>
          <p:cNvPr id="5" name="TextBox 4">
            <a:extLst>
              <a:ext uri="{FF2B5EF4-FFF2-40B4-BE49-F238E27FC236}">
                <a16:creationId xmlns:a16="http://schemas.microsoft.com/office/drawing/2014/main" id="{FB5997FA-0F29-3C56-9092-D9344A73E5F9}"/>
              </a:ext>
            </a:extLst>
          </p:cNvPr>
          <p:cNvSpPr txBox="1"/>
          <p:nvPr/>
        </p:nvSpPr>
        <p:spPr>
          <a:xfrm>
            <a:off x="962376" y="5315634"/>
            <a:ext cx="10561983" cy="646331"/>
          </a:xfrm>
          <a:prstGeom prst="rect">
            <a:avLst/>
          </a:prstGeom>
          <a:solidFill>
            <a:schemeClr val="bg2"/>
          </a:solidFill>
          <a:ln>
            <a:solidFill>
              <a:schemeClr val="tx1"/>
            </a:solidFill>
            <a:prstDash val="sysDash"/>
          </a:ln>
        </p:spPr>
        <p:txBody>
          <a:bodyPr wrap="square">
            <a:spAutoFit/>
          </a:bodyPr>
          <a:lstStyle/>
          <a:p>
            <a:pPr fontAlgn="ctr">
              <a:spcAft>
                <a:spcPts val="2400"/>
              </a:spcAft>
              <a:defRPr/>
            </a:pPr>
            <a:r>
              <a:rPr kumimoji="0" lang="en-US" sz="1800" b="0" i="0" u="none" strike="noStrike" kern="1200" cap="none" spc="0" normalizeH="0" baseline="0" noProof="0" dirty="0">
                <a:ln>
                  <a:noFill/>
                </a:ln>
                <a:solidFill>
                  <a:prstClr val="black"/>
                </a:solidFill>
                <a:effectLst/>
                <a:highlight>
                  <a:srgbClr val="00FFFF"/>
                </a:highlight>
                <a:uLnTx/>
                <a:uFillTx/>
                <a:latin typeface="Arial" panose="020B0604020202020204"/>
                <a:ea typeface="+mn-ea"/>
                <a:cs typeface="+mn-cs"/>
              </a:rPr>
              <a:t>INSTRUCTIONS:</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n-US" sz="1800" b="0" i="0" u="none" strike="noStrike" kern="1200" cap="none" spc="0" normalizeH="0" baseline="0" noProof="0" dirty="0">
                <a:ln>
                  <a:noFill/>
                </a:ln>
                <a:solidFill>
                  <a:srgbClr val="000000"/>
                </a:solidFill>
                <a:effectLst/>
                <a:uLnTx/>
                <a:uFillTx/>
                <a:ea typeface="+mn-ea"/>
                <a:cs typeface="+mn-cs"/>
              </a:rPr>
              <a:t>See </a:t>
            </a:r>
            <a:r>
              <a:rPr lang="en-US" sz="1800" dirty="0">
                <a:solidFill>
                  <a:srgbClr val="000000"/>
                </a:solidFill>
                <a:ea typeface="+mn-ea"/>
                <a:cs typeface="+mn-cs"/>
                <a:hlinkClick r:id="rId3"/>
              </a:rPr>
              <a:t>Module 4</a:t>
            </a:r>
            <a:r>
              <a:rPr kumimoji="0" lang="en-US" sz="1800" b="0" i="0" u="none" strike="noStrike" kern="1200" cap="none" spc="0" normalizeH="0" baseline="0" noProof="0" dirty="0">
                <a:ln>
                  <a:noFill/>
                </a:ln>
                <a:solidFill>
                  <a:srgbClr val="000000"/>
                </a:solidFill>
                <a:effectLst/>
                <a:uLnTx/>
                <a:uFillTx/>
                <a:ea typeface="+mn-ea"/>
                <a:cs typeface="+mn-cs"/>
              </a:rPr>
              <a:t> of the </a:t>
            </a:r>
            <a:r>
              <a:rPr kumimoji="0" lang="en-US" sz="1800" b="0" i="0" u="none" strike="noStrike" kern="1200" cap="none" spc="0" normalizeH="0" baseline="0" noProof="0" dirty="0">
                <a:ln>
                  <a:noFill/>
                </a:ln>
                <a:solidFill>
                  <a:srgbClr val="000000"/>
                </a:solidFill>
                <a:effectLst/>
                <a:uLnTx/>
                <a:uFillTx/>
                <a:ea typeface="+mn-ea"/>
                <a:cs typeface="+mn-cs"/>
                <a:hlinkClick r:id="rId4"/>
              </a:rPr>
              <a:t>GPL’s RFP Guidebook</a:t>
            </a:r>
            <a:r>
              <a:rPr kumimoji="0" lang="en-US" sz="1800" b="0" i="0" u="none" strike="noStrike" kern="1200" cap="none" spc="0" normalizeH="0" baseline="0" noProof="0" dirty="0">
                <a:ln>
                  <a:noFill/>
                </a:ln>
                <a:solidFill>
                  <a:srgbClr val="000000"/>
                </a:solidFill>
                <a:effectLst/>
                <a:uLnTx/>
                <a:uFillTx/>
                <a:ea typeface="+mn-ea"/>
                <a:cs typeface="+mn-cs"/>
              </a:rPr>
              <a:t> for talking points, illustrative examples and exercises related to crafting an effective Scope of Work (SoW).</a:t>
            </a:r>
          </a:p>
        </p:txBody>
      </p:sp>
    </p:spTree>
    <p:extLst>
      <p:ext uri="{BB962C8B-B14F-4D97-AF65-F5344CB8AC3E}">
        <p14:creationId xmlns:p14="http://schemas.microsoft.com/office/powerpoint/2010/main" val="382086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715D7A4-100A-449E-9D42-EA6D8282B0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4" name="Title 3">
            <a:extLst>
              <a:ext uri="{FF2B5EF4-FFF2-40B4-BE49-F238E27FC236}">
                <a16:creationId xmlns:a16="http://schemas.microsoft.com/office/drawing/2014/main" id="{B0178111-5AF0-4136-8032-C40E49B312EF}"/>
              </a:ext>
            </a:extLst>
          </p:cNvPr>
          <p:cNvSpPr>
            <a:spLocks noGrp="1"/>
          </p:cNvSpPr>
          <p:nvPr>
            <p:ph type="title"/>
          </p:nvPr>
        </p:nvSpPr>
        <p:spPr/>
        <p:txBody>
          <a:bodyPr/>
          <a:lstStyle/>
          <a:p>
            <a:r>
              <a:rPr lang="en-US" dirty="0"/>
              <a:t>EXAMPLE: A less prescriptive parks department SoW</a:t>
            </a:r>
          </a:p>
        </p:txBody>
      </p:sp>
      <p:graphicFrame>
        <p:nvGraphicFramePr>
          <p:cNvPr id="9" name="Table 9">
            <a:extLst>
              <a:ext uri="{FF2B5EF4-FFF2-40B4-BE49-F238E27FC236}">
                <a16:creationId xmlns:a16="http://schemas.microsoft.com/office/drawing/2014/main" id="{50CAB19D-327A-4F37-9677-8E49FCE5B857}"/>
              </a:ext>
            </a:extLst>
          </p:cNvPr>
          <p:cNvGraphicFramePr>
            <a:graphicFrameLocks noGrp="1"/>
          </p:cNvGraphicFramePr>
          <p:nvPr/>
        </p:nvGraphicFramePr>
        <p:xfrm>
          <a:off x="571500" y="949131"/>
          <a:ext cx="11049000" cy="5151120"/>
        </p:xfrm>
        <a:graphic>
          <a:graphicData uri="http://schemas.openxmlformats.org/drawingml/2006/table">
            <a:tbl>
              <a:tblPr firstRow="1" bandRow="1">
                <a:tableStyleId>{21E4AEA4-8DFA-4A89-87EB-49C32662AFE0}</a:tableStyleId>
              </a:tblPr>
              <a:tblGrid>
                <a:gridCol w="8607287">
                  <a:extLst>
                    <a:ext uri="{9D8B030D-6E8A-4147-A177-3AD203B41FA5}">
                      <a16:colId xmlns:a16="http://schemas.microsoft.com/office/drawing/2014/main" val="2234094743"/>
                    </a:ext>
                  </a:extLst>
                </a:gridCol>
                <a:gridCol w="2441713">
                  <a:extLst>
                    <a:ext uri="{9D8B030D-6E8A-4147-A177-3AD203B41FA5}">
                      <a16:colId xmlns:a16="http://schemas.microsoft.com/office/drawing/2014/main" val="1703425963"/>
                    </a:ext>
                  </a:extLst>
                </a:gridCol>
              </a:tblGrid>
              <a:tr h="370840">
                <a:tc>
                  <a:txBody>
                    <a:bodyPr/>
                    <a:lstStyle/>
                    <a:p>
                      <a:r>
                        <a:rPr lang="en-US" sz="2000" b="1" dirty="0"/>
                        <a:t>Original Procurement </a:t>
                      </a:r>
                    </a:p>
                  </a:txBody>
                  <a:tcPr/>
                </a:tc>
                <a:tc>
                  <a:txBody>
                    <a:bodyPr/>
                    <a:lstStyle/>
                    <a:p>
                      <a:r>
                        <a:rPr lang="en-US" sz="2000" b="1" dirty="0"/>
                        <a:t>Revised Version</a:t>
                      </a:r>
                    </a:p>
                  </a:txBody>
                  <a:tcPr/>
                </a:tc>
                <a:extLst>
                  <a:ext uri="{0D108BD9-81ED-4DB2-BD59-A6C34878D82A}">
                    <a16:rowId xmlns:a16="http://schemas.microsoft.com/office/drawing/2014/main" val="772249326"/>
                  </a:ext>
                </a:extLst>
              </a:tr>
              <a:tr h="370840">
                <a:tc>
                  <a:txBody>
                    <a:bodyPr/>
                    <a:lstStyle/>
                    <a:p>
                      <a:r>
                        <a:rPr lang="en-US" b="1" dirty="0"/>
                        <a:t>Minimum Equipment List (See Attachment A) for performing the work under these specifications shall be possessed by the Contractor for listed project areas at time of award of bid and maintained throughout the maintenance season</a:t>
                      </a:r>
                      <a:r>
                        <a:rPr lang="en-US" dirty="0"/>
                        <a:t>. It will be determined by the city, after bid openings, whether more equipment will be required due to how many acres are actually awarded. Number of acres, slope areas and maintenance cycles will be determining factors. Any additional equipment will be purchased prior to award of bid. Mowers shall be of an appropriate size for the area being mowed. Blades shall be sharp as to give a fine, clean cut. Mower decks shall be leveled as to give an even, level cut. The equipment shall be operated at a speed and manner that poses no danger to the public and achieves the desired appearance. Contractor’s vehicles, tractors and mowers (60” deck or larger) are to be clearly identified in a visible contracting color with the name of the Contractor’s company, using minimum two (2”) inch (height) letters. The Contractor’s company name is to be permanently placed on the equipment in a location which is highly visible to the general public. The City shall approve equipment identification.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Proposed Equipment. The contractor shall be responsible for providing all equipment necessary to perform these services. The City is not defining equipment requirements. However, proposals should include a list of all equipment anticipated to be utilized for the scope of work</a:t>
                      </a:r>
                    </a:p>
                    <a:p>
                      <a:endParaRPr lang="en-US" dirty="0"/>
                    </a:p>
                  </a:txBody>
                  <a:tcPr/>
                </a:tc>
                <a:extLst>
                  <a:ext uri="{0D108BD9-81ED-4DB2-BD59-A6C34878D82A}">
                    <a16:rowId xmlns:a16="http://schemas.microsoft.com/office/drawing/2014/main" val="2223460079"/>
                  </a:ext>
                </a:extLst>
              </a:tr>
            </a:tbl>
          </a:graphicData>
        </a:graphic>
      </p:graphicFrame>
    </p:spTree>
    <p:extLst>
      <p:ext uri="{BB962C8B-B14F-4D97-AF65-F5344CB8AC3E}">
        <p14:creationId xmlns:p14="http://schemas.microsoft.com/office/powerpoint/2010/main" val="37074745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spcBef>
                <a:spcPts val="0"/>
              </a:spcBef>
              <a:spcAft>
                <a:spcPts val="2400"/>
              </a:spcAft>
            </a:pPr>
            <a:r>
              <a:rPr lang="en-US" dirty="0"/>
              <a:t>Where would you like a vendor to use their expertise and adapt? (Where can the entity have a bit more flexibility?) </a:t>
            </a:r>
          </a:p>
          <a:p>
            <a:pPr fontAlgn="ctr">
              <a:spcBef>
                <a:spcPts val="0"/>
              </a:spcBef>
              <a:spcAft>
                <a:spcPts val="2400"/>
              </a:spcAft>
            </a:pPr>
            <a:r>
              <a:rPr lang="en-US" dirty="0"/>
              <a:t>What do you view as absolutely necessary program requirements, especially to minimize risk?</a:t>
            </a:r>
          </a:p>
          <a:p>
            <a:pPr fontAlgn="ctr">
              <a:spcBef>
                <a:spcPts val="0"/>
              </a:spcBef>
              <a:spcAft>
                <a:spcPts val="2400"/>
              </a:spcAft>
            </a:pPr>
            <a:r>
              <a:rPr lang="en-US" dirty="0"/>
              <a:t>What does the vendor need to do that is required by law?</a:t>
            </a:r>
          </a:p>
          <a:p>
            <a:pPr fontAlgn="ctr">
              <a:spcBef>
                <a:spcPts val="0"/>
              </a:spcBef>
              <a:spcAft>
                <a:spcPts val="2400"/>
              </a:spcAft>
            </a:pPr>
            <a:r>
              <a:rPr lang="en-US" dirty="0"/>
              <a:t>What will be the role of the vendor vs. the government vs. other key stakeholders?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dirty="0"/>
              <a:t>ACTIVITY: Initial </a:t>
            </a:r>
            <a:r>
              <a:rPr lang="en-US" b="1" dirty="0"/>
              <a:t>thinking on Scope of Work</a:t>
            </a:r>
          </a:p>
        </p:txBody>
      </p:sp>
    </p:spTree>
    <p:extLst>
      <p:ext uri="{BB962C8B-B14F-4D97-AF65-F5344CB8AC3E}">
        <p14:creationId xmlns:p14="http://schemas.microsoft.com/office/powerpoint/2010/main" val="1074038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197DD-2930-4F4D-AC9C-5E43C1C73723}"/>
              </a:ext>
            </a:extLst>
          </p:cNvPr>
          <p:cNvSpPr>
            <a:spLocks noGrp="1"/>
          </p:cNvSpPr>
          <p:nvPr>
            <p:ph type="title"/>
          </p:nvPr>
        </p:nvSpPr>
        <p:spPr/>
        <p:txBody>
          <a:bodyPr/>
          <a:lstStyle/>
          <a:p>
            <a:r>
              <a:rPr lang="en-US" dirty="0">
                <a:highlight>
                  <a:srgbClr val="00FFFF"/>
                </a:highlight>
              </a:rPr>
              <a:t>INSTRUCTIONS:</a:t>
            </a:r>
            <a:r>
              <a:rPr lang="en-US" dirty="0"/>
              <a:t> How to use this deck</a:t>
            </a:r>
          </a:p>
        </p:txBody>
      </p:sp>
      <p:sp>
        <p:nvSpPr>
          <p:cNvPr id="3" name="Text Placeholder 2">
            <a:extLst>
              <a:ext uri="{FF2B5EF4-FFF2-40B4-BE49-F238E27FC236}">
                <a16:creationId xmlns:a16="http://schemas.microsoft.com/office/drawing/2014/main" id="{2692F2AB-928D-4932-8AC2-8BE3F5A925A0}"/>
              </a:ext>
            </a:extLst>
          </p:cNvPr>
          <p:cNvSpPr>
            <a:spLocks noGrp="1"/>
          </p:cNvSpPr>
          <p:nvPr>
            <p:ph type="body" idx="1"/>
          </p:nvPr>
        </p:nvSpPr>
        <p:spPr>
          <a:xfrm>
            <a:off x="609600" y="1127126"/>
            <a:ext cx="10972800" cy="5263400"/>
          </a:xfrm>
        </p:spPr>
        <p:txBody>
          <a:bodyPr/>
          <a:lstStyle/>
          <a:p>
            <a:pPr>
              <a:spcAft>
                <a:spcPts val="1200"/>
              </a:spcAft>
            </a:pPr>
            <a:r>
              <a:rPr lang="en-US" sz="2400" dirty="0">
                <a:latin typeface="Arial" panose="020B0604020202020204" pitchFamily="34" charset="0"/>
              </a:rPr>
              <a:t>This slide deck provides a template and sample language for the meeting. C</a:t>
            </a:r>
            <a:r>
              <a:rPr lang="en-US" sz="2400" dirty="0">
                <a:effectLst/>
                <a:latin typeface="Arial" panose="020B0604020202020204" pitchFamily="34" charset="0"/>
                <a:ea typeface="Arial" panose="020B0604020202020204" pitchFamily="34" charset="0"/>
              </a:rPr>
              <a:t>ustomize these slides as needed, including adapting into your government’s slide template. </a:t>
            </a:r>
            <a:endParaRPr lang="en-US" sz="2400" dirty="0"/>
          </a:p>
          <a:p>
            <a:pPr>
              <a:spcAft>
                <a:spcPts val="1200"/>
              </a:spcAft>
            </a:pPr>
            <a:r>
              <a:rPr lang="en-US" sz="2400" dirty="0"/>
              <a:t>Slides with a light orange background and “</a:t>
            </a:r>
            <a:r>
              <a:rPr lang="en-US" sz="2400" dirty="0">
                <a:highlight>
                  <a:srgbClr val="00FFFF"/>
                </a:highlight>
              </a:rPr>
              <a:t>INSTRUCTIONS:</a:t>
            </a:r>
            <a:r>
              <a:rPr lang="en-US" sz="2400" dirty="0"/>
              <a:t>” in the title (like this one) are guidance for staff planning and/or hosting the meeting. These slides </a:t>
            </a:r>
            <a:r>
              <a:rPr lang="en-US" sz="2400" u="sng" dirty="0"/>
              <a:t>should be removed</a:t>
            </a:r>
            <a:r>
              <a:rPr lang="en-US" sz="2400" dirty="0"/>
              <a:t> before meeting with other staff. </a:t>
            </a:r>
          </a:p>
          <a:p>
            <a:pPr>
              <a:spcAft>
                <a:spcPts val="1200"/>
              </a:spcAft>
            </a:pPr>
            <a:r>
              <a:rPr lang="en-US" sz="2400" dirty="0"/>
              <a:t>Any text labeled “</a:t>
            </a:r>
            <a:r>
              <a:rPr lang="en-US" sz="2400" dirty="0">
                <a:highlight>
                  <a:srgbClr val="00FFFF"/>
                </a:highlight>
              </a:rPr>
              <a:t>INSTRUCTIONS:</a:t>
            </a:r>
            <a:r>
              <a:rPr lang="en-US" sz="2400" dirty="0"/>
              <a:t>” should also be removed before meeting with other staff. </a:t>
            </a:r>
          </a:p>
          <a:p>
            <a:pPr>
              <a:spcAft>
                <a:spcPts val="1200"/>
              </a:spcAft>
            </a:pPr>
            <a:r>
              <a:rPr lang="en-US" sz="2400" dirty="0"/>
              <a:t>This deck also contains example slides you can use to guide discussion. On these slides, any text </a:t>
            </a:r>
            <a:r>
              <a:rPr lang="en-US" sz="2400" dirty="0">
                <a:highlight>
                  <a:srgbClr val="FFFF00"/>
                </a:highlight>
              </a:rPr>
              <a:t>[in yellow-highlighted brackets]</a:t>
            </a:r>
            <a:r>
              <a:rPr lang="en-US" sz="2400" dirty="0"/>
              <a:t> should be replaced with information specific to your government or the solicitation being discussed.</a:t>
            </a:r>
          </a:p>
        </p:txBody>
      </p:sp>
      <p:sp>
        <p:nvSpPr>
          <p:cNvPr id="4" name="Slide Number Placeholder 3">
            <a:extLst>
              <a:ext uri="{FF2B5EF4-FFF2-40B4-BE49-F238E27FC236}">
                <a16:creationId xmlns:a16="http://schemas.microsoft.com/office/drawing/2014/main" id="{2DFEAB92-723D-416F-91C2-90E1274A95B8}"/>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37785251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GUIDANCE: What are good performance metrics?</a:t>
            </a:r>
          </a:p>
        </p:txBody>
      </p:sp>
      <p:pic>
        <p:nvPicPr>
          <p:cNvPr id="12" name="Graphic 11" descr="Bar graph with upward trend">
            <a:extLst>
              <a:ext uri="{FF2B5EF4-FFF2-40B4-BE49-F238E27FC236}">
                <a16:creationId xmlns:a16="http://schemas.microsoft.com/office/drawing/2014/main" id="{837893D6-3418-4A36-9C9F-3F37C58A1AD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5454" y="4499119"/>
            <a:ext cx="753039" cy="753039"/>
          </a:xfrm>
          <a:prstGeom prst="rect">
            <a:avLst/>
          </a:prstGeom>
        </p:spPr>
      </p:pic>
      <p:sp>
        <p:nvSpPr>
          <p:cNvPr id="11" name="Rectangle 10"/>
          <p:cNvSpPr/>
          <p:nvPr/>
        </p:nvSpPr>
        <p:spPr>
          <a:xfrm>
            <a:off x="571500" y="1271332"/>
            <a:ext cx="10972800" cy="479816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57200" marR="0" lvl="0" indent="-45720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Orient vendors to </a:t>
            </a:r>
            <a:r>
              <a:rPr kumimoji="0" lang="en-US" sz="2400" b="1" i="0" u="none" strike="noStrike" kern="1200" cap="none" spc="0" normalizeH="0" baseline="0" noProof="0" dirty="0">
                <a:ln>
                  <a:noFill/>
                </a:ln>
                <a:solidFill>
                  <a:srgbClr val="A71930"/>
                </a:solidFill>
                <a:effectLst/>
                <a:uLnTx/>
                <a:uFillTx/>
                <a:latin typeface="Arial" panose="020B0604020202020204"/>
                <a:ea typeface="Verdana" panose="020B0604030504040204" pitchFamily="34" charset="0"/>
                <a:cs typeface="Verdana" panose="020B0604030504040204" pitchFamily="34" charset="0"/>
              </a:rPr>
              <a:t>success</a:t>
            </a:r>
            <a:endPar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457200" marR="0" lvl="0" indent="-45720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Are (relatively) </a:t>
            </a:r>
            <a:r>
              <a:rPr kumimoji="0" lang="en-US" sz="2400" b="1" i="0" u="none" strike="noStrike" kern="1200" cap="none" spc="0" normalizeH="0" baseline="0" noProof="0" dirty="0">
                <a:ln>
                  <a:noFill/>
                </a:ln>
                <a:solidFill>
                  <a:srgbClr val="A71930"/>
                </a:solidFill>
                <a:effectLst/>
                <a:uLnTx/>
                <a:uFillTx/>
                <a:latin typeface="Arial" panose="020B0604020202020204"/>
                <a:ea typeface="Verdana" panose="020B0604030504040204" pitchFamily="34" charset="0"/>
                <a:cs typeface="Verdana" panose="020B0604030504040204" pitchFamily="34" charset="0"/>
              </a:rPr>
              <a:t>simple</a:t>
            </a:r>
          </a:p>
          <a:p>
            <a:pPr marL="457200" marR="0" lvl="0" indent="-45720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A71930"/>
                </a:solidFill>
                <a:effectLst/>
                <a:uLnTx/>
                <a:uFillTx/>
                <a:latin typeface="Arial" panose="020B0604020202020204"/>
                <a:ea typeface="Verdana" panose="020B0604030504040204" pitchFamily="34" charset="0"/>
                <a:cs typeface="Verdana" panose="020B0604030504040204" pitchFamily="34" charset="0"/>
              </a:rPr>
              <a:t>Balance</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 outcome and output metrics</a:t>
            </a:r>
          </a:p>
          <a:p>
            <a:pPr marL="457200" marR="0" lvl="0" indent="-45720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Identify data </a:t>
            </a:r>
            <a:r>
              <a:rPr kumimoji="0" lang="en-US" sz="2400" b="1" i="0" u="none" strike="noStrike" kern="1200" cap="none" spc="0" normalizeH="0" baseline="0" noProof="0" dirty="0">
                <a:ln>
                  <a:noFill/>
                </a:ln>
                <a:solidFill>
                  <a:srgbClr val="A71930"/>
                </a:solidFill>
                <a:effectLst/>
                <a:uLnTx/>
                <a:uFillTx/>
                <a:latin typeface="Arial" panose="020B0604020202020204"/>
                <a:ea typeface="Verdana" panose="020B0604030504040204" pitchFamily="34" charset="0"/>
                <a:cs typeface="Verdana" panose="020B0604030504040204" pitchFamily="34" charset="0"/>
              </a:rPr>
              <a:t>tracking responsibility</a:t>
            </a:r>
            <a:endPar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457200" marR="0" lvl="0" indent="-45720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Are </a:t>
            </a:r>
            <a:r>
              <a:rPr kumimoji="0" lang="en-US" sz="2400" b="1" i="0" u="none" strike="noStrike" kern="1200" cap="none" spc="0" normalizeH="0" baseline="0" noProof="0" dirty="0">
                <a:ln>
                  <a:noFill/>
                </a:ln>
                <a:solidFill>
                  <a:srgbClr val="A71930"/>
                </a:solidFill>
                <a:effectLst/>
                <a:uLnTx/>
                <a:uFillTx/>
                <a:latin typeface="Arial" panose="020B0604020202020204"/>
                <a:ea typeface="Verdana" panose="020B0604030504040204" pitchFamily="34" charset="0"/>
                <a:cs typeface="Verdana" panose="020B0604030504040204" pitchFamily="34" charset="0"/>
              </a:rPr>
              <a:t>consistent</a:t>
            </a: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 across vendors and contracts</a:t>
            </a:r>
          </a:p>
          <a:p>
            <a:pPr marL="457200" marR="0" lvl="0" indent="-45720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rPr>
              <a:t>Leave room to </a:t>
            </a:r>
            <a:r>
              <a:rPr kumimoji="0" lang="en-US" sz="2400" b="1" i="0" u="none" strike="noStrike" kern="1200" cap="none" spc="0" normalizeH="0" baseline="0" noProof="0" dirty="0">
                <a:ln>
                  <a:noFill/>
                </a:ln>
                <a:solidFill>
                  <a:srgbClr val="A71930"/>
                </a:solidFill>
                <a:effectLst/>
                <a:uLnTx/>
                <a:uFillTx/>
                <a:latin typeface="Arial" panose="020B0604020202020204"/>
                <a:ea typeface="Verdana" panose="020B0604030504040204" pitchFamily="34" charset="0"/>
                <a:cs typeface="Verdana" panose="020B0604030504040204" pitchFamily="34" charset="0"/>
              </a:rPr>
              <a:t>learn</a:t>
            </a:r>
            <a:endParaRPr kumimoji="0" lang="en-US" sz="24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320F9ABA-D73B-C8D6-5C8B-EBA1347B6555}"/>
              </a:ext>
            </a:extLst>
          </p:cNvPr>
          <p:cNvSpPr txBox="1"/>
          <p:nvPr/>
        </p:nvSpPr>
        <p:spPr>
          <a:xfrm>
            <a:off x="815008" y="5337661"/>
            <a:ext cx="10561983" cy="646331"/>
          </a:xfrm>
          <a:prstGeom prst="rect">
            <a:avLst/>
          </a:prstGeom>
          <a:solidFill>
            <a:schemeClr val="bg2"/>
          </a:solidFill>
          <a:ln>
            <a:solidFill>
              <a:schemeClr val="tx1"/>
            </a:solidFill>
            <a:prstDash val="sysDash"/>
          </a:ln>
        </p:spPr>
        <p:txBody>
          <a:bodyPr wrap="square">
            <a:spAutoFit/>
          </a:bodyPr>
          <a:lstStyle/>
          <a:p>
            <a:pPr fontAlgn="ctr">
              <a:spcAft>
                <a:spcPts val="2400"/>
              </a:spcAft>
              <a:defRPr/>
            </a:pPr>
            <a:r>
              <a:rPr kumimoji="0" lang="en-US" sz="1800" b="0" i="0" u="none" strike="noStrike" kern="1200" cap="none" spc="0" normalizeH="0" baseline="0" noProof="0" dirty="0">
                <a:ln>
                  <a:noFill/>
                </a:ln>
                <a:solidFill>
                  <a:prstClr val="black"/>
                </a:solidFill>
                <a:effectLst/>
                <a:highlight>
                  <a:srgbClr val="00FFFF"/>
                </a:highlight>
                <a:uLnTx/>
                <a:uFillTx/>
                <a:latin typeface="Arial" panose="020B0604020202020204"/>
                <a:ea typeface="+mn-ea"/>
                <a:cs typeface="+mn-cs"/>
              </a:rPr>
              <a:t>INSTRUCTIONS:</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Talking points for each of these items are provided in the “notes” section of this slide. See </a:t>
            </a: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hlinkClick r:id="rId5"/>
              </a:rPr>
              <a:t>Module 5</a:t>
            </a: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 of the </a:t>
            </a: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hlinkClick r:id="rId6"/>
              </a:rPr>
              <a:t>GPL’s RFP Guidebook</a:t>
            </a: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 for illustrative examples and exercises.</a:t>
            </a:r>
          </a:p>
        </p:txBody>
      </p:sp>
    </p:spTree>
    <p:extLst>
      <p:ext uri="{BB962C8B-B14F-4D97-AF65-F5344CB8AC3E}">
        <p14:creationId xmlns:p14="http://schemas.microsoft.com/office/powerpoint/2010/main" val="2228664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7C49AF3-D877-4514-8488-16D739329D83}"/>
              </a:ext>
            </a:extLst>
          </p:cNvPr>
          <p:cNvSpPr>
            <a:spLocks noGrp="1"/>
          </p:cNvSpPr>
          <p:nvPr>
            <p:ph type="sldNum" sz="quarter" idx="12"/>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31</a:t>
            </a:fld>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4" name="Title 3">
            <a:extLst>
              <a:ext uri="{FF2B5EF4-FFF2-40B4-BE49-F238E27FC236}">
                <a16:creationId xmlns:a16="http://schemas.microsoft.com/office/drawing/2014/main" id="{EE3ED8AE-88C5-4CCE-9D00-52E2A436AA82}"/>
              </a:ext>
            </a:extLst>
          </p:cNvPr>
          <p:cNvSpPr>
            <a:spLocks noGrp="1"/>
          </p:cNvSpPr>
          <p:nvPr>
            <p:ph type="title"/>
          </p:nvPr>
        </p:nvSpPr>
        <p:spPr>
          <a:xfrm>
            <a:off x="599536" y="267420"/>
            <a:ext cx="11164835" cy="538939"/>
          </a:xfrm>
        </p:spPr>
        <p:txBody>
          <a:bodyPr/>
          <a:lstStyle/>
          <a:p>
            <a:r>
              <a:rPr lang="en-US" dirty="0">
                <a:solidFill>
                  <a:srgbClr val="000000"/>
                </a:solidFill>
                <a:latin typeface="Arial" panose="020B0604020202020204" pitchFamily="34" charset="0"/>
              </a:rPr>
              <a:t>Example: Good Performance Metrics Balance </a:t>
            </a:r>
            <a:br>
              <a:rPr lang="en-US" dirty="0">
                <a:solidFill>
                  <a:srgbClr val="000000"/>
                </a:solidFill>
                <a:latin typeface="Arial" panose="020B0604020202020204" pitchFamily="34" charset="0"/>
              </a:rPr>
            </a:br>
            <a:r>
              <a:rPr lang="en-US" dirty="0">
                <a:solidFill>
                  <a:srgbClr val="000000"/>
                </a:solidFill>
                <a:latin typeface="Arial" panose="020B0604020202020204" pitchFamily="34" charset="0"/>
              </a:rPr>
              <a:t>Outputs and Outcomes</a:t>
            </a:r>
            <a:endParaRPr lang="en-US" dirty="0"/>
          </a:p>
        </p:txBody>
      </p:sp>
      <p:sp>
        <p:nvSpPr>
          <p:cNvPr id="12" name="Text Placeholder 1">
            <a:extLst>
              <a:ext uri="{FF2B5EF4-FFF2-40B4-BE49-F238E27FC236}">
                <a16:creationId xmlns:a16="http://schemas.microsoft.com/office/drawing/2014/main" id="{3A582D20-6A07-4341-9CFC-79F09A0E8E9E}"/>
              </a:ext>
            </a:extLst>
          </p:cNvPr>
          <p:cNvSpPr txBox="1">
            <a:spLocks/>
          </p:cNvSpPr>
          <p:nvPr/>
        </p:nvSpPr>
        <p:spPr>
          <a:xfrm>
            <a:off x="498764" y="1473269"/>
            <a:ext cx="5386917" cy="440660"/>
          </a:xfrm>
          <a:prstGeom prst="rect">
            <a:avLst/>
          </a:prstGeom>
          <a:noFill/>
          <a:ln>
            <a:noFill/>
          </a:ln>
        </p:spPr>
        <p:txBody>
          <a:bodyPr spcFirstLastPara="1" wrap="square" lIns="121900" tIns="60925" rIns="121900" bIns="60925" anchor="t" anchorCtr="0">
            <a:noAutofit/>
          </a:bodyPr>
          <a:lstStyle>
            <a:defPPr marR="0" lvl="0" algn="l" rtl="0">
              <a:lnSpc>
                <a:spcPct val="100000"/>
              </a:lnSpc>
              <a:spcBef>
                <a:spcPts val="0"/>
              </a:spcBef>
              <a:spcAft>
                <a:spcPts val="0"/>
              </a:spcAft>
            </a:defPPr>
            <a:lvl1pPr marL="457200" marR="0" lvl="0" indent="-431800" algn="l" rtl="0">
              <a:lnSpc>
                <a:spcPct val="100000"/>
              </a:lnSpc>
              <a:spcBef>
                <a:spcPts val="600"/>
              </a:spcBef>
              <a:spcAft>
                <a:spcPts val="0"/>
              </a:spcAft>
              <a:buClr>
                <a:schemeClr val="dk1"/>
              </a:buClr>
              <a:buSzPts val="3200"/>
              <a:buFont typeface="Arial"/>
              <a:buChar char="•"/>
              <a:defRPr sz="24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1pPr>
            <a:lvl2pPr marL="914400" marR="0" lvl="1" indent="-400050" algn="l" rtl="0">
              <a:lnSpc>
                <a:spcPct val="100000"/>
              </a:lnSpc>
              <a:spcBef>
                <a:spcPts val="500"/>
              </a:spcBef>
              <a:spcAft>
                <a:spcPts val="0"/>
              </a:spcAft>
              <a:buClr>
                <a:schemeClr val="dk1"/>
              </a:buClr>
              <a:buSzPts val="2700"/>
              <a:buFont typeface="Arial"/>
              <a:buChar char="–"/>
              <a:defRPr sz="20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2pPr>
            <a:lvl3pPr marL="1371600" marR="0" lvl="2" indent="-381000" algn="l" rtl="0">
              <a:lnSpc>
                <a:spcPct val="100000"/>
              </a:lnSpc>
              <a:spcBef>
                <a:spcPts val="500"/>
              </a:spcBef>
              <a:spcAft>
                <a:spcPts val="0"/>
              </a:spcAft>
              <a:buClr>
                <a:schemeClr val="dk1"/>
              </a:buClr>
              <a:buSzPts val="2400"/>
              <a:buFont typeface="Arial"/>
              <a:buChar char="•"/>
              <a:defRPr sz="18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3pPr>
            <a:lvl4pPr marL="1828800" marR="0" lvl="3" indent="-361950" algn="l" rtl="0">
              <a:lnSpc>
                <a:spcPct val="100000"/>
              </a:lnSpc>
              <a:spcBef>
                <a:spcPts val="400"/>
              </a:spcBef>
              <a:spcAft>
                <a:spcPts val="0"/>
              </a:spcAft>
              <a:buClr>
                <a:schemeClr val="dk1"/>
              </a:buClr>
              <a:buSzPts val="2100"/>
              <a:buFont typeface="Arial"/>
              <a:buChar char="–"/>
              <a:defRPr sz="16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4pPr>
            <a:lvl5pPr marL="2286000" marR="0" lvl="4" indent="-361950" algn="l" rtl="0">
              <a:lnSpc>
                <a:spcPct val="100000"/>
              </a:lnSpc>
              <a:spcBef>
                <a:spcPts val="400"/>
              </a:spcBef>
              <a:spcAft>
                <a:spcPts val="0"/>
              </a:spcAft>
              <a:buClr>
                <a:schemeClr val="dk1"/>
              </a:buClr>
              <a:buSzPts val="2100"/>
              <a:buFont typeface="Arial"/>
              <a:buChar char="»"/>
              <a:defRPr sz="16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5pPr>
            <a:lvl6pPr marL="2743200" marR="0" lvl="5" indent="-400050" algn="l" rtl="0">
              <a:lnSpc>
                <a:spcPct val="100000"/>
              </a:lnSpc>
              <a:spcBef>
                <a:spcPts val="500"/>
              </a:spcBef>
              <a:spcAft>
                <a:spcPts val="0"/>
              </a:spcAft>
              <a:buClr>
                <a:schemeClr val="dk1"/>
              </a:buClr>
              <a:buSzPts val="2700"/>
              <a:buFont typeface="Arial"/>
              <a:buChar char="•"/>
              <a:defRPr sz="2700" b="0" i="0" u="none" strike="noStrike" cap="none">
                <a:solidFill>
                  <a:schemeClr val="dk1"/>
                </a:solidFill>
                <a:latin typeface="Verdana"/>
                <a:ea typeface="Verdana"/>
                <a:cs typeface="Verdana"/>
                <a:sym typeface="Verdana"/>
              </a:defRPr>
            </a:lvl6pPr>
            <a:lvl7pPr marL="3200400" marR="0" lvl="6" indent="-400050" algn="l" rtl="0">
              <a:lnSpc>
                <a:spcPct val="100000"/>
              </a:lnSpc>
              <a:spcBef>
                <a:spcPts val="500"/>
              </a:spcBef>
              <a:spcAft>
                <a:spcPts val="0"/>
              </a:spcAft>
              <a:buClr>
                <a:schemeClr val="dk1"/>
              </a:buClr>
              <a:buSzPts val="2700"/>
              <a:buFont typeface="Arial"/>
              <a:buChar char="•"/>
              <a:defRPr sz="2700" b="0" i="0" u="none" strike="noStrike" cap="none">
                <a:solidFill>
                  <a:schemeClr val="dk1"/>
                </a:solidFill>
                <a:latin typeface="Verdana"/>
                <a:ea typeface="Verdana"/>
                <a:cs typeface="Verdana"/>
                <a:sym typeface="Verdana"/>
              </a:defRPr>
            </a:lvl7pPr>
            <a:lvl8pPr marL="3657600" marR="0" lvl="7" indent="-400050" algn="l" rtl="0">
              <a:lnSpc>
                <a:spcPct val="100000"/>
              </a:lnSpc>
              <a:spcBef>
                <a:spcPts val="500"/>
              </a:spcBef>
              <a:spcAft>
                <a:spcPts val="0"/>
              </a:spcAft>
              <a:buClr>
                <a:schemeClr val="dk1"/>
              </a:buClr>
              <a:buSzPts val="2700"/>
              <a:buFont typeface="Arial"/>
              <a:buChar char="•"/>
              <a:defRPr sz="2700" b="0" i="0" u="none" strike="noStrike" cap="none">
                <a:solidFill>
                  <a:schemeClr val="dk1"/>
                </a:solidFill>
                <a:latin typeface="Verdana"/>
                <a:ea typeface="Verdana"/>
                <a:cs typeface="Verdana"/>
                <a:sym typeface="Verdana"/>
              </a:defRPr>
            </a:lvl8pPr>
            <a:lvl9pPr marL="4114800" marR="0" lvl="8" indent="-400050" algn="l" rtl="0">
              <a:lnSpc>
                <a:spcPct val="100000"/>
              </a:lnSpc>
              <a:spcBef>
                <a:spcPts val="500"/>
              </a:spcBef>
              <a:spcAft>
                <a:spcPts val="0"/>
              </a:spcAft>
              <a:buClr>
                <a:schemeClr val="dk1"/>
              </a:buClr>
              <a:buSzPts val="2700"/>
              <a:buFont typeface="Arial"/>
              <a:buChar char="•"/>
              <a:defRPr sz="2700" b="0" i="0" u="none" strike="noStrike" cap="none">
                <a:solidFill>
                  <a:schemeClr val="dk1"/>
                </a:solidFill>
                <a:latin typeface="Verdana"/>
                <a:ea typeface="Verdana"/>
                <a:cs typeface="Verdana"/>
                <a:sym typeface="Verdana"/>
              </a:defRPr>
            </a:lvl9pPr>
          </a:lstStyle>
          <a:p>
            <a:pPr marL="25399" marR="0" lvl="0" indent="0" algn="l" defTabSz="914377" rtl="0" eaLnBrk="1" fontAlgn="auto" latinLnBrk="0" hangingPunct="1">
              <a:lnSpc>
                <a:spcPct val="100000"/>
              </a:lnSpc>
              <a:spcBef>
                <a:spcPts val="600"/>
              </a:spcBef>
              <a:spcAft>
                <a:spcPts val="0"/>
              </a:spcAft>
              <a:buClr>
                <a:srgbClr val="000000"/>
              </a:buClr>
              <a:buSzPts val="3200"/>
              <a:buFont typeface="Arial"/>
              <a:buNone/>
              <a:tabLst/>
              <a:defRPr/>
            </a:pPr>
            <a:r>
              <a:rPr kumimoji="0" lang="en-US" sz="2133" b="1" i="0" u="none" strike="noStrike" kern="1200" cap="none" spc="0" normalizeH="0" baseline="0" noProof="0" dirty="0">
                <a:ln>
                  <a:noFill/>
                </a:ln>
                <a:solidFill>
                  <a:srgbClr val="000000"/>
                </a:solidFill>
                <a:effectLst/>
                <a:uLnTx/>
                <a:uFillTx/>
                <a:latin typeface="Arial" panose="020B0604020202020204"/>
                <a:ea typeface="Verdana" panose="020B0604030504040204" pitchFamily="34" charset="0"/>
                <a:cs typeface="Calibri" panose="020F0502020204030204" pitchFamily="34" charset="0"/>
                <a:sym typeface="Verdana"/>
              </a:rPr>
              <a:t>Output Metrics</a:t>
            </a:r>
          </a:p>
        </p:txBody>
      </p:sp>
      <p:sp>
        <p:nvSpPr>
          <p:cNvPr id="13" name="Content Placeholder 2">
            <a:extLst>
              <a:ext uri="{FF2B5EF4-FFF2-40B4-BE49-F238E27FC236}">
                <a16:creationId xmlns:a16="http://schemas.microsoft.com/office/drawing/2014/main" id="{448CBDC0-074B-4D71-B9F6-80E982105740}"/>
              </a:ext>
            </a:extLst>
          </p:cNvPr>
          <p:cNvSpPr txBox="1">
            <a:spLocks/>
          </p:cNvSpPr>
          <p:nvPr/>
        </p:nvSpPr>
        <p:spPr>
          <a:xfrm>
            <a:off x="498764" y="2013009"/>
            <a:ext cx="5386917" cy="2330247"/>
          </a:xfrm>
          <a:prstGeom prst="rect">
            <a:avLst/>
          </a:prstGeom>
          <a:ln>
            <a:solidFill>
              <a:schemeClr val="bg1">
                <a:lumMod val="85000"/>
              </a:schemeClr>
            </a:solidFill>
          </a:ln>
        </p:spPr>
        <p:txBody>
          <a:bodyPr lIns="91440" tIns="45720" rIns="91440" bIns="45720" anchor="t">
            <a:normAutofit lnSpcReduction="1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44" marR="0" lvl="0" indent="-285744" algn="l" defTabSz="914377"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Measure the </a:t>
            </a:r>
            <a:r>
              <a:rPr kumimoji="0" lang="en-US" sz="2000" b="1"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operations and activities</a:t>
            </a:r>
            <a:r>
              <a:rPr kumimoji="0" lang="en-US" sz="2000" b="0"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 </a:t>
            </a: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of the service </a:t>
            </a:r>
          </a:p>
          <a:p>
            <a:pPr marL="285744" marR="0" lvl="0" indent="-285744" algn="l" defTabSz="914377"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Support understanding of how services are provided, including </a:t>
            </a:r>
            <a:r>
              <a:rPr kumimoji="0" lang="en-US" sz="2000" b="1"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quantity, timeliness</a:t>
            </a: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 etc. </a:t>
            </a:r>
          </a:p>
          <a:p>
            <a:pPr marL="285744" marR="0" lvl="0" indent="-285744" algn="l" defTabSz="914377"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Sometimes critical to support measurement of outcome metrics </a:t>
            </a:r>
          </a:p>
          <a:p>
            <a:pPr marL="285744" marR="0" lvl="0" indent="-285744" algn="l" defTabSz="914377"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Often available in the </a:t>
            </a:r>
            <a:r>
              <a:rPr kumimoji="0" lang="en-US" sz="2000" b="1"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short term</a:t>
            </a:r>
            <a:endParaRPr kumimoji="0" lang="en-US" sz="2000" b="0"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endParaRPr>
          </a:p>
        </p:txBody>
      </p:sp>
      <p:sp>
        <p:nvSpPr>
          <p:cNvPr id="14" name="Text Placeholder 3">
            <a:extLst>
              <a:ext uri="{FF2B5EF4-FFF2-40B4-BE49-F238E27FC236}">
                <a16:creationId xmlns:a16="http://schemas.microsoft.com/office/drawing/2014/main" id="{F50B7196-F807-4158-833A-43A6E6F61BAE}"/>
              </a:ext>
            </a:extLst>
          </p:cNvPr>
          <p:cNvSpPr txBox="1">
            <a:spLocks/>
          </p:cNvSpPr>
          <p:nvPr/>
        </p:nvSpPr>
        <p:spPr>
          <a:xfrm>
            <a:off x="6082533" y="1570347"/>
            <a:ext cx="5389033" cy="44066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377" rtl="0" eaLnBrk="1" fontAlgn="auto" latinLnBrk="0" hangingPunct="1">
              <a:lnSpc>
                <a:spcPct val="100000"/>
              </a:lnSpc>
              <a:spcBef>
                <a:spcPts val="0"/>
              </a:spcBef>
              <a:spcAft>
                <a:spcPts val="0"/>
              </a:spcAft>
              <a:buClr>
                <a:srgbClr val="000000"/>
              </a:buClr>
              <a:buSzTx/>
              <a:buFont typeface="Arial"/>
              <a:buNone/>
              <a:tabLst/>
              <a:defRPr/>
            </a:pPr>
            <a:r>
              <a:rPr kumimoji="0" lang="en-US" sz="2133" b="1" i="0" u="none" strike="noStrike" kern="1200" cap="none" spc="0" normalizeH="0" baseline="0" noProof="0" dirty="0">
                <a:ln>
                  <a:noFill/>
                </a:ln>
                <a:solidFill>
                  <a:srgbClr val="000000"/>
                </a:solidFill>
                <a:effectLst/>
                <a:uLnTx/>
                <a:uFillTx/>
                <a:latin typeface="Arial" panose="020B0604020202020204"/>
                <a:ea typeface="Verdana" panose="020B0604030504040204" pitchFamily="34" charset="0"/>
                <a:cs typeface="Calibri" panose="020F0502020204030204" pitchFamily="34" charset="0"/>
                <a:sym typeface="Verdana"/>
              </a:rPr>
              <a:t>Outcome</a:t>
            </a:r>
            <a:r>
              <a:rPr kumimoji="0" lang="en-US" sz="2133"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 </a:t>
            </a:r>
            <a:r>
              <a:rPr kumimoji="0" lang="en-US" sz="2133" b="1" i="0" u="none" strike="noStrike" kern="1200" cap="none" spc="0" normalizeH="0" baseline="0" noProof="0" dirty="0">
                <a:ln>
                  <a:noFill/>
                </a:ln>
                <a:solidFill>
                  <a:srgbClr val="000000"/>
                </a:solidFill>
                <a:effectLst/>
                <a:uLnTx/>
                <a:uFillTx/>
                <a:latin typeface="Arial" panose="020B0604020202020204"/>
                <a:ea typeface="Verdana" panose="020B0604030504040204" pitchFamily="34" charset="0"/>
                <a:cs typeface="Calibri" panose="020F0502020204030204" pitchFamily="34" charset="0"/>
                <a:sym typeface="Arial"/>
              </a:rPr>
              <a:t>Metrics </a:t>
            </a:r>
          </a:p>
        </p:txBody>
      </p:sp>
      <p:sp>
        <p:nvSpPr>
          <p:cNvPr id="15" name="Content Placeholder 4">
            <a:extLst>
              <a:ext uri="{FF2B5EF4-FFF2-40B4-BE49-F238E27FC236}">
                <a16:creationId xmlns:a16="http://schemas.microsoft.com/office/drawing/2014/main" id="{E347EE2B-D568-43AB-A7FB-CD1020E48887}"/>
              </a:ext>
            </a:extLst>
          </p:cNvPr>
          <p:cNvSpPr txBox="1">
            <a:spLocks/>
          </p:cNvSpPr>
          <p:nvPr/>
        </p:nvSpPr>
        <p:spPr>
          <a:xfrm>
            <a:off x="6082533" y="1962470"/>
            <a:ext cx="5389033" cy="2330247"/>
          </a:xfrm>
          <a:prstGeom prst="rect">
            <a:avLst/>
          </a:prstGeom>
          <a:ln>
            <a:solidFill>
              <a:schemeClr val="bg1">
                <a:lumMod val="85000"/>
              </a:schemeClr>
            </a:solidFill>
          </a:ln>
        </p:spPr>
        <p:txBody>
          <a:bodyPr lIns="91440" tIns="45720" rIns="91440" bIns="45720" anchor="t">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44" marR="0" lvl="0" indent="-285744" algn="l" defTabSz="914377"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Measure the intended </a:t>
            </a:r>
            <a:r>
              <a:rPr kumimoji="0" lang="en-US" sz="2000" b="1"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results/effects</a:t>
            </a:r>
            <a:r>
              <a:rPr kumimoji="0" lang="en-US" sz="2000" b="0"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 </a:t>
            </a: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of the service</a:t>
            </a:r>
          </a:p>
          <a:p>
            <a:pPr marL="285744" marR="0" lvl="0" indent="-285744" algn="l" defTabSz="914377"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Support understanding of </a:t>
            </a:r>
            <a:r>
              <a:rPr kumimoji="0" lang="en-US" sz="2000" b="1"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impact</a:t>
            </a:r>
            <a:r>
              <a:rPr kumimoji="0" lang="en-US" sz="2000" b="1" i="0" u="none" strike="noStrike" kern="1200" cap="none" spc="0" normalizeH="0" baseline="0" noProof="0" dirty="0">
                <a:ln>
                  <a:noFill/>
                </a:ln>
                <a:solidFill>
                  <a:srgbClr val="DDD3AF"/>
                </a:solidFill>
                <a:effectLst/>
                <a:uLnTx/>
                <a:uFillTx/>
                <a:latin typeface="Arial" panose="020B0604020202020204"/>
                <a:cs typeface="Calibri" panose="020F0502020204030204" pitchFamily="34" charset="0"/>
                <a:sym typeface="Arial"/>
              </a:rPr>
              <a:t> </a:t>
            </a: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and </a:t>
            </a:r>
            <a:r>
              <a:rPr kumimoji="0" lang="en-US" sz="2000" b="1"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quality</a:t>
            </a: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 of services</a:t>
            </a:r>
          </a:p>
          <a:p>
            <a:pPr marL="285744" marR="0" lvl="0" indent="-285744" algn="l" defTabSz="914377"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Can be available only in the </a:t>
            </a:r>
            <a:r>
              <a:rPr kumimoji="0" lang="en-US" sz="2000" b="1" i="0" u="none" strike="noStrike" kern="1200" cap="none" spc="0" normalizeH="0" baseline="0" noProof="0" dirty="0">
                <a:ln>
                  <a:noFill/>
                </a:ln>
                <a:solidFill>
                  <a:srgbClr val="A71930"/>
                </a:solidFill>
                <a:effectLst/>
                <a:uLnTx/>
                <a:uFillTx/>
                <a:latin typeface="Arial" panose="020B0604020202020204"/>
                <a:cs typeface="Calibri" panose="020F0502020204030204" pitchFamily="34" charset="0"/>
                <a:sym typeface="Arial"/>
              </a:rPr>
              <a:t>long term</a:t>
            </a:r>
            <a:r>
              <a:rPr kumimoji="0" lang="en-US" sz="2000" b="1" i="0" u="none" strike="noStrike" kern="1200" cap="none" spc="0" normalizeH="0" baseline="0" noProof="0" dirty="0">
                <a:ln>
                  <a:noFill/>
                </a:ln>
                <a:solidFill>
                  <a:srgbClr val="DDD3AF"/>
                </a:solidFill>
                <a:effectLst/>
                <a:uLnTx/>
                <a:uFillTx/>
                <a:latin typeface="Arial" panose="020B0604020202020204"/>
                <a:cs typeface="Calibri" panose="020F0502020204030204" pitchFamily="34" charset="0"/>
                <a:sym typeface="Arial"/>
              </a:rPr>
              <a:t> </a:t>
            </a:r>
            <a:r>
              <a:rPr kumimoji="0" lang="en-US" sz="2000" b="0" i="0" u="none" strike="noStrike" kern="1200" cap="none" spc="0" normalizeH="0" baseline="0" noProof="0" dirty="0">
                <a:ln>
                  <a:noFill/>
                </a:ln>
                <a:solidFill>
                  <a:srgbClr val="000000"/>
                </a:solidFill>
                <a:effectLst/>
                <a:uLnTx/>
                <a:uFillTx/>
                <a:latin typeface="Arial" panose="020B0604020202020204"/>
                <a:cs typeface="Calibri" panose="020F0502020204030204" pitchFamily="34" charset="0"/>
                <a:sym typeface="Arial"/>
              </a:rPr>
              <a:t>and may be challenging to collect data on</a:t>
            </a:r>
          </a:p>
        </p:txBody>
      </p:sp>
      <p:sp>
        <p:nvSpPr>
          <p:cNvPr id="16" name="TextBox 15">
            <a:extLst>
              <a:ext uri="{FF2B5EF4-FFF2-40B4-BE49-F238E27FC236}">
                <a16:creationId xmlns:a16="http://schemas.microsoft.com/office/drawing/2014/main" id="{2EB336E7-257C-4C99-B370-71FA4892FCB0}"/>
              </a:ext>
            </a:extLst>
          </p:cNvPr>
          <p:cNvSpPr txBox="1"/>
          <p:nvPr/>
        </p:nvSpPr>
        <p:spPr>
          <a:xfrm>
            <a:off x="498764" y="4460876"/>
            <a:ext cx="5386917" cy="1631216"/>
          </a:xfrm>
          <a:prstGeom prst="rect">
            <a:avLst/>
          </a:prstGeom>
          <a:solidFill>
            <a:schemeClr val="bg1">
              <a:lumMod val="75000"/>
            </a:schemeClr>
          </a:solid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Calibri" panose="020F0502020204030204" pitchFamily="34" charset="0"/>
              </a:rPr>
              <a:t>Example: </a:t>
            </a:r>
          </a:p>
          <a:p>
            <a:pPr marL="342891" marR="0" lvl="0" indent="-342891"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a:ea typeface="+mn-ea"/>
                <a:cs typeface="Calibri" panose="020F0502020204030204" pitchFamily="34" charset="0"/>
              </a:rPr>
              <a:t>% of LED lights delivered on time</a:t>
            </a:r>
          </a:p>
          <a:p>
            <a:pPr marL="342891" marR="0" lvl="0" indent="-342891"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a:ea typeface="+mn-ea"/>
                <a:cs typeface="Calibri" panose="020F0502020204030204" pitchFamily="34" charset="0"/>
              </a:rPr>
              <a:t># of LED lights installed per month</a:t>
            </a:r>
          </a:p>
          <a:p>
            <a:pPr marL="342891" marR="0" lvl="0" indent="-342891"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Arial" panose="020B0604020202020204"/>
              <a:ea typeface="+mn-ea"/>
              <a:cs typeface="Calibri" panose="020F0502020204030204" pitchFamily="34" charset="0"/>
            </a:endParaRPr>
          </a:p>
          <a:p>
            <a:pPr marL="342891" marR="0" lvl="0" indent="-342891"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17" name="TextBox 16">
            <a:extLst>
              <a:ext uri="{FF2B5EF4-FFF2-40B4-BE49-F238E27FC236}">
                <a16:creationId xmlns:a16="http://schemas.microsoft.com/office/drawing/2014/main" id="{80FC0555-6719-4283-95DB-316466474502}"/>
              </a:ext>
            </a:extLst>
          </p:cNvPr>
          <p:cNvSpPr txBox="1"/>
          <p:nvPr/>
        </p:nvSpPr>
        <p:spPr>
          <a:xfrm>
            <a:off x="6083590" y="4460876"/>
            <a:ext cx="5386917" cy="1631216"/>
          </a:xfrm>
          <a:prstGeom prst="rect">
            <a:avLst/>
          </a:prstGeom>
          <a:solidFill>
            <a:schemeClr val="bg1">
              <a:lumMod val="75000"/>
            </a:schemeClr>
          </a:solid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Calibri" panose="020F0502020204030204" pitchFamily="34" charset="0"/>
              </a:rPr>
              <a:t>Example: </a:t>
            </a:r>
          </a:p>
          <a:p>
            <a:pPr marL="342891" marR="0" lvl="0" indent="-342891"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a:ea typeface="+mn-ea"/>
                <a:cs typeface="Calibri" panose="020F0502020204030204" pitchFamily="34" charset="0"/>
              </a:rPr>
              <a:t>Total kWh saved annually</a:t>
            </a:r>
          </a:p>
          <a:p>
            <a:pPr marL="342891" marR="0" lvl="0" indent="-342891"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a:ea typeface="+mn-ea"/>
                <a:cs typeface="Calibri" panose="020F0502020204030204" pitchFamily="34" charset="0"/>
              </a:rPr>
              <a:t>Improvement in resident’s reported perception of public safety due to new lighting installed</a:t>
            </a:r>
          </a:p>
        </p:txBody>
      </p:sp>
    </p:spTree>
    <p:extLst>
      <p:ext uri="{BB962C8B-B14F-4D97-AF65-F5344CB8AC3E}">
        <p14:creationId xmlns:p14="http://schemas.microsoft.com/office/powerpoint/2010/main" val="4123331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spcBef>
                <a:spcPts val="0"/>
              </a:spcBef>
              <a:spcAft>
                <a:spcPts val="2400"/>
              </a:spcAft>
            </a:pPr>
            <a:r>
              <a:rPr lang="en-US" dirty="0"/>
              <a:t>What metrics could be used to measure whether the goals are being met? </a:t>
            </a:r>
          </a:p>
          <a:p>
            <a:pPr lvl="1" fontAlgn="ctr">
              <a:spcBef>
                <a:spcPts val="0"/>
              </a:spcBef>
              <a:spcAft>
                <a:spcPts val="2400"/>
              </a:spcAft>
              <a:buFont typeface="Arial" panose="020B0604020202020204" pitchFamily="34" charset="0"/>
              <a:buChar char="•"/>
            </a:pPr>
            <a:r>
              <a:rPr lang="en-US" dirty="0"/>
              <a:t>Let’s consider both </a:t>
            </a:r>
            <a:r>
              <a:rPr lang="en-US" b="1" dirty="0"/>
              <a:t>output</a:t>
            </a:r>
            <a:r>
              <a:rPr lang="en-US" dirty="0"/>
              <a:t> (measure the operations and activities of the service) and </a:t>
            </a:r>
            <a:r>
              <a:rPr lang="en-US" b="1" dirty="0"/>
              <a:t>outcome</a:t>
            </a:r>
            <a:r>
              <a:rPr lang="en-US" dirty="0"/>
              <a:t> (measure the results/impact of the service) measures. </a:t>
            </a:r>
          </a:p>
          <a:p>
            <a:pPr fontAlgn="ctr">
              <a:spcBef>
                <a:spcPts val="0"/>
              </a:spcBef>
              <a:spcAft>
                <a:spcPts val="2400"/>
              </a:spcAft>
            </a:pPr>
            <a:r>
              <a:rPr lang="en-US" dirty="0"/>
              <a:t>What “data stakeholders” will have an interest in knowing about the performance metrics? </a:t>
            </a:r>
          </a:p>
          <a:p>
            <a:pPr fontAlgn="ctr">
              <a:spcBef>
                <a:spcPts val="0"/>
              </a:spcBef>
              <a:spcAft>
                <a:spcPts val="2400"/>
              </a:spcAft>
            </a:pPr>
            <a:r>
              <a:rPr lang="en-US" dirty="0"/>
              <a:t>What initial ideas do you have for measuring performance throughout the term of the contract?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ACTIVITY: Developing performance metrics </a:t>
            </a:r>
          </a:p>
        </p:txBody>
      </p:sp>
    </p:spTree>
    <p:extLst>
      <p:ext uri="{BB962C8B-B14F-4D97-AF65-F5344CB8AC3E}">
        <p14:creationId xmlns:p14="http://schemas.microsoft.com/office/powerpoint/2010/main" val="3821986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ACTIVITY: Performance metrics logic model (blank)</a:t>
            </a:r>
          </a:p>
        </p:txBody>
      </p:sp>
      <p:graphicFrame>
        <p:nvGraphicFramePr>
          <p:cNvPr id="3" name="Table 4">
            <a:extLst>
              <a:ext uri="{FF2B5EF4-FFF2-40B4-BE49-F238E27FC236}">
                <a16:creationId xmlns:a16="http://schemas.microsoft.com/office/drawing/2014/main" id="{000AB74A-C5A1-D5F1-616F-CE376E2103E4}"/>
              </a:ext>
            </a:extLst>
          </p:cNvPr>
          <p:cNvGraphicFramePr>
            <a:graphicFrameLocks noGrp="1"/>
          </p:cNvGraphicFramePr>
          <p:nvPr>
            <p:extLst>
              <p:ext uri="{D42A27DB-BD31-4B8C-83A1-F6EECF244321}">
                <p14:modId xmlns:p14="http://schemas.microsoft.com/office/powerpoint/2010/main" val="3613272548"/>
              </p:ext>
            </p:extLst>
          </p:nvPr>
        </p:nvGraphicFramePr>
        <p:xfrm>
          <a:off x="928075" y="1428332"/>
          <a:ext cx="10335850" cy="4382184"/>
        </p:xfrm>
        <a:graphic>
          <a:graphicData uri="http://schemas.openxmlformats.org/drawingml/2006/table">
            <a:tbl>
              <a:tblPr firstRow="1" bandRow="1">
                <a:tableStyleId>{5C22544A-7EE6-4342-B048-85BDC9FD1C3A}</a:tableStyleId>
              </a:tblPr>
              <a:tblGrid>
                <a:gridCol w="2067170">
                  <a:extLst>
                    <a:ext uri="{9D8B030D-6E8A-4147-A177-3AD203B41FA5}">
                      <a16:colId xmlns:a16="http://schemas.microsoft.com/office/drawing/2014/main" val="427179770"/>
                    </a:ext>
                  </a:extLst>
                </a:gridCol>
                <a:gridCol w="2067170">
                  <a:extLst>
                    <a:ext uri="{9D8B030D-6E8A-4147-A177-3AD203B41FA5}">
                      <a16:colId xmlns:a16="http://schemas.microsoft.com/office/drawing/2014/main" val="1842971237"/>
                    </a:ext>
                  </a:extLst>
                </a:gridCol>
                <a:gridCol w="2067170">
                  <a:extLst>
                    <a:ext uri="{9D8B030D-6E8A-4147-A177-3AD203B41FA5}">
                      <a16:colId xmlns:a16="http://schemas.microsoft.com/office/drawing/2014/main" val="2568851542"/>
                    </a:ext>
                  </a:extLst>
                </a:gridCol>
                <a:gridCol w="2067170">
                  <a:extLst>
                    <a:ext uri="{9D8B030D-6E8A-4147-A177-3AD203B41FA5}">
                      <a16:colId xmlns:a16="http://schemas.microsoft.com/office/drawing/2014/main" val="471078848"/>
                    </a:ext>
                  </a:extLst>
                </a:gridCol>
                <a:gridCol w="2067170">
                  <a:extLst>
                    <a:ext uri="{9D8B030D-6E8A-4147-A177-3AD203B41FA5}">
                      <a16:colId xmlns:a16="http://schemas.microsoft.com/office/drawing/2014/main" val="4090523481"/>
                    </a:ext>
                  </a:extLst>
                </a:gridCol>
              </a:tblGrid>
              <a:tr h="920949">
                <a:tc>
                  <a:txBody>
                    <a:bodyPr/>
                    <a:lstStyle/>
                    <a:p>
                      <a:pPr algn="ctr"/>
                      <a:endParaRPr lang="en-US" dirty="0"/>
                    </a:p>
                  </a:txBody>
                  <a:tcPr>
                    <a:lnR w="12700" cap="flat" cmpd="sng" algn="ctr">
                      <a:solidFill>
                        <a:schemeClr val="tx1"/>
                      </a:solidFill>
                      <a:prstDash val="solid"/>
                      <a:round/>
                      <a:headEnd type="none" w="med" len="med"/>
                      <a:tailEnd type="none" w="med" len="med"/>
                    </a:lnR>
                    <a:solidFill>
                      <a:schemeClr val="bg1"/>
                    </a:solidFill>
                  </a:tcPr>
                </a:tc>
                <a:tc gridSpan="2">
                  <a:txBody>
                    <a:bodyPr/>
                    <a:lstStyle/>
                    <a:p>
                      <a:pPr algn="ctr"/>
                      <a:r>
                        <a:rPr lang="en-US" sz="1700" dirty="0"/>
                        <a:t>Planned Activities (part of your description of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gridSpan="2">
                  <a:txBody>
                    <a:bodyPr/>
                    <a:lstStyle/>
                    <a:p>
                      <a:pPr algn="ctr"/>
                      <a:r>
                        <a:rPr lang="en-US" sz="1700" dirty="0"/>
                        <a:t>Effects of Planned Activities (your goal)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516446529"/>
                  </a:ext>
                </a:extLst>
              </a:tr>
              <a:tr h="560244">
                <a:tc>
                  <a:txBody>
                    <a:bodyPr/>
                    <a:lstStyle/>
                    <a:p>
                      <a:pPr algn="ct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Inputs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Outputs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Outcome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7673890"/>
                  </a:ext>
                </a:extLst>
              </a:tr>
              <a:tr h="966997">
                <a:tc>
                  <a:txBody>
                    <a:bodyPr/>
                    <a:lstStyle/>
                    <a:p>
                      <a:pPr algn="ctr"/>
                      <a:r>
                        <a:rPr lang="en-US" dirty="0"/>
                        <a:t>RFP Services &amp; Goals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7987053"/>
                  </a:ext>
                </a:extLst>
              </a:tr>
              <a:tr h="966997">
                <a:tc>
                  <a:txBody>
                    <a:bodyPr/>
                    <a:lstStyle/>
                    <a:p>
                      <a:pPr algn="ctr"/>
                      <a:r>
                        <a:rPr lang="en-US" dirty="0"/>
                        <a:t>Potential Metrics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7400539"/>
                  </a:ext>
                </a:extLst>
              </a:tr>
              <a:tr h="966997">
                <a:tc>
                  <a:txBody>
                    <a:bodyPr/>
                    <a:lstStyle/>
                    <a:p>
                      <a:pPr algn="ctr"/>
                      <a:r>
                        <a:rPr lang="en-US" dirty="0"/>
                        <a:t>Potential Data Sources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3402345"/>
                  </a:ext>
                </a:extLst>
              </a:tr>
            </a:tbl>
          </a:graphicData>
        </a:graphic>
      </p:graphicFrame>
    </p:spTree>
    <p:extLst>
      <p:ext uri="{BB962C8B-B14F-4D97-AF65-F5344CB8AC3E}">
        <p14:creationId xmlns:p14="http://schemas.microsoft.com/office/powerpoint/2010/main" val="7641400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F4A20E-333E-4A8D-A49A-0C18A5F13CD2}"/>
              </a:ext>
            </a:extLst>
          </p:cNvPr>
          <p:cNvSpPr>
            <a:spLocks noGrp="1"/>
          </p:cNvSpPr>
          <p:nvPr>
            <p:ph idx="1"/>
          </p:nvPr>
        </p:nvSpPr>
        <p:spPr>
          <a:xfrm>
            <a:off x="609600" y="1219200"/>
            <a:ext cx="10972800" cy="5067300"/>
          </a:xfrm>
        </p:spPr>
        <p:txBody>
          <a:bodyPr>
            <a:normAutofit/>
          </a:bodyPr>
          <a:lstStyle/>
          <a:p>
            <a:pPr>
              <a:spcBef>
                <a:spcPts val="0"/>
              </a:spcBef>
              <a:spcAft>
                <a:spcPts val="2400"/>
              </a:spcAft>
            </a:pPr>
            <a:r>
              <a:rPr lang="en-US" sz="2200" dirty="0"/>
              <a:t>Offer vendors </a:t>
            </a:r>
            <a:r>
              <a:rPr lang="en-US" sz="2200" b="1" dirty="0">
                <a:solidFill>
                  <a:srgbClr val="A71930"/>
                </a:solidFill>
              </a:rPr>
              <a:t>sufficient time </a:t>
            </a:r>
            <a:r>
              <a:rPr lang="en-US" sz="2200" dirty="0"/>
              <a:t>to develop high-quality proposals.</a:t>
            </a:r>
          </a:p>
          <a:p>
            <a:pPr>
              <a:spcBef>
                <a:spcPts val="0"/>
              </a:spcBef>
              <a:spcAft>
                <a:spcPts val="2400"/>
              </a:spcAft>
            </a:pPr>
            <a:r>
              <a:rPr lang="en-US" sz="2200" dirty="0"/>
              <a:t>Ask </a:t>
            </a:r>
            <a:r>
              <a:rPr lang="en-US" sz="2200" b="1" dirty="0">
                <a:solidFill>
                  <a:srgbClr val="A71930"/>
                </a:solidFill>
              </a:rPr>
              <a:t>tailored questions </a:t>
            </a:r>
            <a:r>
              <a:rPr lang="en-US" sz="2200" dirty="0"/>
              <a:t>that solicit the information needed to determine whether a proposer is well-positioned to achieve the outcome goal(s), such as relevant experience and unique approach.</a:t>
            </a:r>
          </a:p>
          <a:p>
            <a:pPr>
              <a:spcBef>
                <a:spcPts val="0"/>
              </a:spcBef>
              <a:spcAft>
                <a:spcPts val="2400"/>
              </a:spcAft>
            </a:pPr>
            <a:r>
              <a:rPr lang="en-US" sz="2200" dirty="0"/>
              <a:t>Involve relevant </a:t>
            </a:r>
            <a:r>
              <a:rPr lang="en-US" sz="2200" b="1" dirty="0">
                <a:solidFill>
                  <a:srgbClr val="A71930"/>
                </a:solidFill>
              </a:rPr>
              <a:t>stakeholders</a:t>
            </a:r>
            <a:r>
              <a:rPr lang="en-US" sz="2200" dirty="0"/>
              <a:t> in evaluating proposals and include </a:t>
            </a:r>
            <a:r>
              <a:rPr lang="en-US" sz="2200" b="1" dirty="0">
                <a:solidFill>
                  <a:srgbClr val="A71930"/>
                </a:solidFill>
              </a:rPr>
              <a:t>product demonstrations</a:t>
            </a:r>
            <a:r>
              <a:rPr lang="en-US" sz="2200" dirty="0"/>
              <a:t>, if applicable. </a:t>
            </a:r>
          </a:p>
          <a:p>
            <a:pPr>
              <a:spcBef>
                <a:spcPts val="0"/>
              </a:spcBef>
              <a:spcAft>
                <a:spcPts val="1200"/>
              </a:spcAft>
            </a:pPr>
            <a:r>
              <a:rPr lang="en-US" sz="2200" dirty="0"/>
              <a:t>Design </a:t>
            </a:r>
            <a:r>
              <a:rPr lang="en-US" sz="2200" b="1" dirty="0">
                <a:solidFill>
                  <a:srgbClr val="A71930"/>
                </a:solidFill>
              </a:rPr>
              <a:t>transparent and fair selection criteria</a:t>
            </a:r>
            <a:r>
              <a:rPr lang="en-US" sz="2200" b="1" dirty="0">
                <a:solidFill>
                  <a:schemeClr val="tx2"/>
                </a:solidFill>
              </a:rPr>
              <a:t> </a:t>
            </a:r>
            <a:r>
              <a:rPr lang="en-US" sz="2200" dirty="0"/>
              <a:t>that clearly note: </a:t>
            </a:r>
          </a:p>
          <a:p>
            <a:pPr lvl="1">
              <a:spcBef>
                <a:spcPts val="0"/>
              </a:spcBef>
              <a:spcAft>
                <a:spcPts val="1200"/>
              </a:spcAft>
              <a:buFont typeface="Arial" panose="020B0604020202020204" pitchFamily="34" charset="0"/>
              <a:buChar char="•"/>
            </a:pPr>
            <a:r>
              <a:rPr lang="en-US" sz="2200" dirty="0"/>
              <a:t>The relative importance of selection criteria; the process for assessing vendors on each criteria; and the information required to score vendors on each criterion.</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dirty="0"/>
              <a:t>GUIDANCE: </a:t>
            </a:r>
            <a:r>
              <a:rPr lang="en-US" b="1" dirty="0"/>
              <a:t>Evaluating and selecting proposers</a:t>
            </a:r>
          </a:p>
        </p:txBody>
      </p:sp>
      <p:sp>
        <p:nvSpPr>
          <p:cNvPr id="7" name="TextBox 6">
            <a:extLst>
              <a:ext uri="{FF2B5EF4-FFF2-40B4-BE49-F238E27FC236}">
                <a16:creationId xmlns:a16="http://schemas.microsoft.com/office/drawing/2014/main" id="{A6D57B7C-DB98-1AC7-02D8-737F25FA3369}"/>
              </a:ext>
            </a:extLst>
          </p:cNvPr>
          <p:cNvSpPr txBox="1"/>
          <p:nvPr/>
        </p:nvSpPr>
        <p:spPr>
          <a:xfrm>
            <a:off x="804944" y="5472804"/>
            <a:ext cx="10561983" cy="646331"/>
          </a:xfrm>
          <a:prstGeom prst="rect">
            <a:avLst/>
          </a:prstGeom>
          <a:solidFill>
            <a:schemeClr val="bg2"/>
          </a:solidFill>
          <a:ln>
            <a:solidFill>
              <a:schemeClr val="tx1"/>
            </a:solidFill>
            <a:prstDash val="sysDash"/>
          </a:ln>
        </p:spPr>
        <p:txBody>
          <a:bodyPr wrap="square">
            <a:spAutoFit/>
          </a:bodyPr>
          <a:lstStyle/>
          <a:p>
            <a:pPr fontAlgn="ctr">
              <a:spcAft>
                <a:spcPts val="2400"/>
              </a:spcAft>
              <a:defRPr/>
            </a:pPr>
            <a:r>
              <a:rPr kumimoji="0" lang="en-US" sz="1800" b="0" i="0" u="none" strike="noStrike" kern="1200" cap="none" spc="0" normalizeH="0" baseline="0" noProof="0" dirty="0">
                <a:ln>
                  <a:noFill/>
                </a:ln>
                <a:solidFill>
                  <a:prstClr val="black"/>
                </a:solidFill>
                <a:effectLst/>
                <a:highlight>
                  <a:srgbClr val="00FFFF"/>
                </a:highlight>
                <a:uLnTx/>
                <a:uFillTx/>
                <a:latin typeface="Arial" panose="020B0604020202020204"/>
                <a:ea typeface="+mn-ea"/>
                <a:cs typeface="+mn-cs"/>
              </a:rPr>
              <a:t>INSTRUCTIONS:</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n-US" sz="1800" b="0" i="0" u="none" strike="noStrike" kern="1200" cap="none" spc="0" normalizeH="0" baseline="0" noProof="0" dirty="0">
                <a:ln>
                  <a:noFill/>
                </a:ln>
                <a:solidFill>
                  <a:srgbClr val="000000"/>
                </a:solidFill>
                <a:effectLst/>
                <a:uLnTx/>
                <a:uFillTx/>
                <a:ea typeface="+mn-ea"/>
                <a:cs typeface="+mn-cs"/>
              </a:rPr>
              <a:t>See </a:t>
            </a:r>
            <a:r>
              <a:rPr kumimoji="0" lang="en-US" sz="1800" b="0" i="0" u="none" strike="noStrike" kern="1200" cap="none" spc="0" normalizeH="0" baseline="0" noProof="0" dirty="0">
                <a:ln>
                  <a:noFill/>
                </a:ln>
                <a:solidFill>
                  <a:srgbClr val="000000"/>
                </a:solidFill>
                <a:effectLst/>
                <a:uLnTx/>
                <a:uFillTx/>
                <a:ea typeface="+mn-ea"/>
                <a:cs typeface="+mn-cs"/>
                <a:hlinkClick r:id="rId3"/>
              </a:rPr>
              <a:t>Module 6</a:t>
            </a:r>
            <a:r>
              <a:rPr kumimoji="0" lang="en-US" sz="1800" b="0" i="0" u="none" strike="noStrike" kern="1200" cap="none" spc="0" normalizeH="0" baseline="0" noProof="0" dirty="0">
                <a:ln>
                  <a:noFill/>
                </a:ln>
                <a:solidFill>
                  <a:srgbClr val="000000"/>
                </a:solidFill>
                <a:effectLst/>
                <a:uLnTx/>
                <a:uFillTx/>
                <a:ea typeface="+mn-ea"/>
                <a:cs typeface="+mn-cs"/>
              </a:rPr>
              <a:t> of the </a:t>
            </a:r>
            <a:r>
              <a:rPr kumimoji="0" lang="en-US" sz="1800" b="0" i="0" u="none" strike="noStrike" kern="1200" cap="none" spc="0" normalizeH="0" baseline="0" noProof="0" dirty="0">
                <a:ln>
                  <a:noFill/>
                </a:ln>
                <a:solidFill>
                  <a:srgbClr val="000000"/>
                </a:solidFill>
                <a:effectLst/>
                <a:uLnTx/>
                <a:uFillTx/>
                <a:ea typeface="+mn-ea"/>
                <a:cs typeface="+mn-cs"/>
                <a:hlinkClick r:id="rId4"/>
              </a:rPr>
              <a:t>GPL’s RFP Guidebook</a:t>
            </a:r>
            <a:r>
              <a:rPr kumimoji="0" lang="en-US" sz="1800" b="0" i="0" u="none" strike="noStrike" kern="1200" cap="none" spc="0" normalizeH="0" baseline="0" noProof="0" dirty="0">
                <a:ln>
                  <a:noFill/>
                </a:ln>
                <a:solidFill>
                  <a:srgbClr val="000000"/>
                </a:solidFill>
                <a:effectLst/>
                <a:uLnTx/>
                <a:uFillTx/>
                <a:ea typeface="+mn-ea"/>
                <a:cs typeface="+mn-cs"/>
              </a:rPr>
              <a:t> for talking points, illustrative examples and exercises related to this material.</a:t>
            </a: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622024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rPr>
              <a:t>   </a:t>
            </a: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3" name="Title 2"/>
          <p:cNvSpPr>
            <a:spLocks noGrp="1"/>
          </p:cNvSpPr>
          <p:nvPr>
            <p:ph type="title"/>
          </p:nvPr>
        </p:nvSpPr>
        <p:spPr/>
        <p:txBody>
          <a:bodyPr/>
          <a:lstStyle/>
          <a:p>
            <a:r>
              <a:rPr lang="en-US" dirty="0"/>
              <a:t>Example: An Affordable Housing RFP </a:t>
            </a:r>
          </a:p>
        </p:txBody>
      </p:sp>
      <p:sp>
        <p:nvSpPr>
          <p:cNvPr id="5" name="Slide Number Placeholder 3"/>
          <p:cNvSpPr txBox="1">
            <a:spLocks/>
          </p:cNvSpPr>
          <p:nvPr/>
        </p:nvSpPr>
        <p:spPr>
          <a:xfrm>
            <a:off x="11201400" y="6432490"/>
            <a:ext cx="685800" cy="365125"/>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05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05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6" name="Content Placeholder 2"/>
          <p:cNvSpPr txBox="1">
            <a:spLocks/>
          </p:cNvSpPr>
          <p:nvPr/>
        </p:nvSpPr>
        <p:spPr>
          <a:xfrm>
            <a:off x="532259" y="1203325"/>
            <a:ext cx="2541662" cy="4451350"/>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prstClr val="white">
                  <a:lumMod val="50000"/>
                </a:prstClr>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lumMod val="65000"/>
                    <a:lumOff val="35000"/>
                  </a:prstClr>
                </a:solidFill>
                <a:effectLst/>
                <a:uLnTx/>
                <a:uFillTx/>
                <a:latin typeface="Arial" panose="020B0604020202020204"/>
                <a:ea typeface="+mn-ea"/>
                <a:cs typeface="+mn-cs"/>
              </a:rPr>
              <a:t>“The strengths and qualifications of the proposed team”</a:t>
            </a:r>
            <a:br>
              <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rPr>
            </a:br>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0786DE6E-8A14-43D1-A93E-A207F74AA05C}"/>
              </a:ext>
            </a:extLst>
          </p:cNvPr>
          <p:cNvSpPr txBox="1">
            <a:spLocks/>
          </p:cNvSpPr>
          <p:nvPr/>
        </p:nvSpPr>
        <p:spPr>
          <a:xfrm>
            <a:off x="3270129" y="1402004"/>
            <a:ext cx="8062721" cy="5103674"/>
          </a:xfrm>
          <a:prstGeom prst="rect">
            <a:avLst/>
          </a:prstGeom>
          <a:noFill/>
          <a:ln>
            <a:noFill/>
          </a:ln>
        </p:spPr>
        <p:txBody>
          <a:bodyPr spcFirstLastPara="1" wrap="square" lIns="121900" tIns="60925" rIns="121900" bIns="60925" anchor="t" anchorCtr="0">
            <a:noAutofit/>
          </a:bodyPr>
          <a:lstStyle>
            <a:defPPr marR="0" lvl="0" algn="l" rtl="0">
              <a:lnSpc>
                <a:spcPct val="100000"/>
              </a:lnSpc>
              <a:spcBef>
                <a:spcPts val="0"/>
              </a:spcBef>
              <a:spcAft>
                <a:spcPts val="0"/>
              </a:spcAft>
            </a:defPPr>
            <a:lvl1pPr marL="457200" marR="0" lvl="0" indent="-431800" algn="l" rtl="0">
              <a:lnSpc>
                <a:spcPct val="100000"/>
              </a:lnSpc>
              <a:spcBef>
                <a:spcPts val="600"/>
              </a:spcBef>
              <a:spcAft>
                <a:spcPts val="0"/>
              </a:spcAft>
              <a:buClr>
                <a:schemeClr val="dk1"/>
              </a:buClr>
              <a:buSzPts val="3200"/>
              <a:buFont typeface="Arial"/>
              <a:buChar char="•"/>
              <a:defRPr sz="24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1pPr>
            <a:lvl2pPr marL="914400" marR="0" lvl="1" indent="-400050" algn="l" rtl="0">
              <a:lnSpc>
                <a:spcPct val="100000"/>
              </a:lnSpc>
              <a:spcBef>
                <a:spcPts val="500"/>
              </a:spcBef>
              <a:spcAft>
                <a:spcPts val="0"/>
              </a:spcAft>
              <a:buClr>
                <a:schemeClr val="dk1"/>
              </a:buClr>
              <a:buSzPts val="2700"/>
              <a:buFont typeface="Arial"/>
              <a:buChar char="–"/>
              <a:defRPr sz="20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2pPr>
            <a:lvl3pPr marL="1371600" marR="0" lvl="2" indent="-381000" algn="l" rtl="0">
              <a:lnSpc>
                <a:spcPct val="100000"/>
              </a:lnSpc>
              <a:spcBef>
                <a:spcPts val="500"/>
              </a:spcBef>
              <a:spcAft>
                <a:spcPts val="0"/>
              </a:spcAft>
              <a:buClr>
                <a:schemeClr val="dk1"/>
              </a:buClr>
              <a:buSzPts val="2400"/>
              <a:buFont typeface="Arial"/>
              <a:buChar char="•"/>
              <a:defRPr sz="18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3pPr>
            <a:lvl4pPr marL="1828800" marR="0" lvl="3" indent="-361950" algn="l" rtl="0">
              <a:lnSpc>
                <a:spcPct val="100000"/>
              </a:lnSpc>
              <a:spcBef>
                <a:spcPts val="400"/>
              </a:spcBef>
              <a:spcAft>
                <a:spcPts val="0"/>
              </a:spcAft>
              <a:buClr>
                <a:schemeClr val="dk1"/>
              </a:buClr>
              <a:buSzPts val="2100"/>
              <a:buFont typeface="Arial"/>
              <a:buChar char="–"/>
              <a:defRPr sz="16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4pPr>
            <a:lvl5pPr marL="2286000" marR="0" lvl="4" indent="-361950" algn="l" rtl="0">
              <a:lnSpc>
                <a:spcPct val="100000"/>
              </a:lnSpc>
              <a:spcBef>
                <a:spcPts val="400"/>
              </a:spcBef>
              <a:spcAft>
                <a:spcPts val="0"/>
              </a:spcAft>
              <a:buClr>
                <a:schemeClr val="dk1"/>
              </a:buClr>
              <a:buSzPts val="2100"/>
              <a:buFont typeface="Arial"/>
              <a:buChar char="»"/>
              <a:defRPr sz="1600" b="0" i="0" u="none" strike="noStrike" cap="none">
                <a:solidFill>
                  <a:schemeClr val="dk1"/>
                </a:solidFill>
                <a:latin typeface="Calibri" panose="020F0502020204030204" pitchFamily="34" charset="0"/>
                <a:ea typeface="Verdana" panose="020B0604030504040204" pitchFamily="34" charset="0"/>
                <a:cs typeface="Verdana" panose="020B0604030504040204" pitchFamily="34" charset="0"/>
                <a:sym typeface="Verdana"/>
              </a:defRPr>
            </a:lvl5pPr>
            <a:lvl6pPr marL="2743200" marR="0" lvl="5" indent="-400050" algn="l" rtl="0">
              <a:lnSpc>
                <a:spcPct val="100000"/>
              </a:lnSpc>
              <a:spcBef>
                <a:spcPts val="500"/>
              </a:spcBef>
              <a:spcAft>
                <a:spcPts val="0"/>
              </a:spcAft>
              <a:buClr>
                <a:schemeClr val="dk1"/>
              </a:buClr>
              <a:buSzPts val="2700"/>
              <a:buFont typeface="Arial"/>
              <a:buChar char="•"/>
              <a:defRPr sz="2700" b="0" i="0" u="none" strike="noStrike" cap="none">
                <a:solidFill>
                  <a:schemeClr val="dk1"/>
                </a:solidFill>
                <a:latin typeface="Verdana"/>
                <a:ea typeface="Verdana"/>
                <a:cs typeface="Verdana"/>
                <a:sym typeface="Verdana"/>
              </a:defRPr>
            </a:lvl6pPr>
            <a:lvl7pPr marL="3200400" marR="0" lvl="6" indent="-400050" algn="l" rtl="0">
              <a:lnSpc>
                <a:spcPct val="100000"/>
              </a:lnSpc>
              <a:spcBef>
                <a:spcPts val="500"/>
              </a:spcBef>
              <a:spcAft>
                <a:spcPts val="0"/>
              </a:spcAft>
              <a:buClr>
                <a:schemeClr val="dk1"/>
              </a:buClr>
              <a:buSzPts val="2700"/>
              <a:buFont typeface="Arial"/>
              <a:buChar char="•"/>
              <a:defRPr sz="2700" b="0" i="0" u="none" strike="noStrike" cap="none">
                <a:solidFill>
                  <a:schemeClr val="dk1"/>
                </a:solidFill>
                <a:latin typeface="Verdana"/>
                <a:ea typeface="Verdana"/>
                <a:cs typeface="Verdana"/>
                <a:sym typeface="Verdana"/>
              </a:defRPr>
            </a:lvl7pPr>
            <a:lvl8pPr marL="3657600" marR="0" lvl="7" indent="-400050" algn="l" rtl="0">
              <a:lnSpc>
                <a:spcPct val="100000"/>
              </a:lnSpc>
              <a:spcBef>
                <a:spcPts val="500"/>
              </a:spcBef>
              <a:spcAft>
                <a:spcPts val="0"/>
              </a:spcAft>
              <a:buClr>
                <a:schemeClr val="dk1"/>
              </a:buClr>
              <a:buSzPts val="2700"/>
              <a:buFont typeface="Arial"/>
              <a:buChar char="•"/>
              <a:defRPr sz="2700" b="0" i="0" u="none" strike="noStrike" cap="none">
                <a:solidFill>
                  <a:schemeClr val="dk1"/>
                </a:solidFill>
                <a:latin typeface="Verdana"/>
                <a:ea typeface="Verdana"/>
                <a:cs typeface="Verdana"/>
                <a:sym typeface="Verdana"/>
              </a:defRPr>
            </a:lvl8pPr>
            <a:lvl9pPr marL="4114800" marR="0" lvl="8" indent="-400050" algn="l" rtl="0">
              <a:lnSpc>
                <a:spcPct val="100000"/>
              </a:lnSpc>
              <a:spcBef>
                <a:spcPts val="500"/>
              </a:spcBef>
              <a:spcAft>
                <a:spcPts val="0"/>
              </a:spcAft>
              <a:buClr>
                <a:schemeClr val="dk1"/>
              </a:buClr>
              <a:buSzPts val="2700"/>
              <a:buFont typeface="Arial"/>
              <a:buChar char="•"/>
              <a:defRPr sz="2700" b="0" i="0" u="none" strike="noStrike" cap="none">
                <a:solidFill>
                  <a:schemeClr val="dk1"/>
                </a:solidFill>
                <a:latin typeface="Verdana"/>
                <a:ea typeface="Verdana"/>
                <a:cs typeface="Verdana"/>
                <a:sym typeface="Verdana"/>
              </a:defRPr>
            </a:lvl9pPr>
          </a:lstStyle>
          <a:p>
            <a:pPr marL="0" marR="0" lvl="0" indent="0" algn="l" defTabSz="914400" rtl="0" eaLnBrk="1" fontAlgn="auto" latinLnBrk="0" hangingPunct="1">
              <a:lnSpc>
                <a:spcPct val="100000"/>
              </a:lnSpc>
              <a:spcBef>
                <a:spcPts val="600"/>
              </a:spcBef>
              <a:spcAft>
                <a:spcPts val="0"/>
              </a:spcAft>
              <a:buClr>
                <a:prstClr val="black"/>
              </a:buClr>
              <a:buSzPts val="3200"/>
              <a:buFont typeface="Arial"/>
              <a:buNone/>
              <a:tabLst/>
              <a:defRPr/>
            </a:pPr>
            <a:r>
              <a:rPr kumimoji="0" lang="en-US" sz="1800" b="1" i="0" u="sng" strike="noStrike" kern="1200" cap="none" spc="0" normalizeH="0" baseline="0" noProof="0" dirty="0">
                <a:ln>
                  <a:noFill/>
                </a:ln>
                <a:solidFill>
                  <a:srgbClr val="A71930"/>
                </a:solidFill>
                <a:effectLst/>
                <a:uLnTx/>
                <a:uFillTx/>
                <a:latin typeface="Arial" panose="020B0604020202020204"/>
                <a:ea typeface="Verdana" panose="020B0604030504040204" pitchFamily="34" charset="0"/>
                <a:sym typeface="Verdana"/>
              </a:rPr>
              <a:t>Strengths and qualifications of the development team. (25 points)</a:t>
            </a:r>
          </a:p>
          <a:p>
            <a:pPr marL="0" marR="0" lvl="0" indent="0" algn="l" defTabSz="914400" rtl="0" eaLnBrk="1" fontAlgn="auto" latinLnBrk="0" hangingPunct="1">
              <a:lnSpc>
                <a:spcPct val="100000"/>
              </a:lnSpc>
              <a:spcBef>
                <a:spcPts val="600"/>
              </a:spcBef>
              <a:spcAft>
                <a:spcPts val="0"/>
              </a:spcAft>
              <a:buClr>
                <a:prstClr val="black"/>
              </a:buClr>
              <a:buSzPts val="3200"/>
              <a:buFont typeface="Arial"/>
              <a:buNone/>
              <a:tabLst/>
              <a:defRPr/>
            </a:pPr>
            <a:endParaRPr kumimoji="0" lang="en-US" sz="900" b="0" i="0" u="none" strike="noStrike" kern="1200" cap="none" spc="0" normalizeH="0" baseline="0" noProof="0" dirty="0">
              <a:ln>
                <a:noFill/>
              </a:ln>
              <a:solidFill>
                <a:prstClr val="black"/>
              </a:solidFill>
              <a:effectLst/>
              <a:uLnTx/>
              <a:uFillTx/>
              <a:latin typeface="Arial" panose="020B0604020202020204"/>
              <a:ea typeface="Verdana" panose="020B0604030504040204" pitchFamily="34" charset="0"/>
              <a:sym typeface="Verdana"/>
            </a:endParaRPr>
          </a:p>
          <a:p>
            <a:pPr marL="0" marR="0" lvl="0" indent="0" algn="l" defTabSz="914400" rtl="0" eaLnBrk="1" fontAlgn="auto" latinLnBrk="0" hangingPunct="1">
              <a:lnSpc>
                <a:spcPct val="100000"/>
              </a:lnSpc>
              <a:spcBef>
                <a:spcPts val="600"/>
              </a:spcBef>
              <a:spcAft>
                <a:spcPts val="0"/>
              </a:spcAft>
              <a:buClr>
                <a:prstClr val="black"/>
              </a:buClr>
              <a:buSzPts val="3200"/>
              <a:buFont typeface="Arial"/>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a:ea typeface="Verdana" panose="020B0604030504040204" pitchFamily="34" charset="0"/>
                <a:sym typeface="Verdana"/>
              </a:rPr>
              <a:t>Qualification Areas to Be Assessed (each worth a max. of 5 points):</a:t>
            </a:r>
          </a:p>
          <a:p>
            <a:pPr marL="171450" marR="0" lvl="0" indent="-171450" algn="l" defTabSz="914400" rtl="0" eaLnBrk="1" fontAlgn="auto" latinLnBrk="0" hangingPunct="1">
              <a:lnSpc>
                <a:spcPct val="100000"/>
              </a:lnSpc>
              <a:spcBef>
                <a:spcPts val="600"/>
              </a:spcBef>
              <a:spcAft>
                <a:spcPts val="0"/>
              </a:spcAft>
              <a:buClr>
                <a:prstClr val="black"/>
              </a:buClr>
              <a:buSzPct val="100000"/>
              <a:buFont typeface="Arial" panose="020B0604020202020204" pitchFamily="34" charset="0"/>
              <a:buChar char="•"/>
              <a:tabLst/>
              <a:defRPr/>
            </a:pPr>
            <a:r>
              <a:rPr kumimoji="0" lang="en-US" sz="1600" b="0" i="0" u="none" strike="noStrike" kern="1200" cap="none" spc="0" normalizeH="0" baseline="0" noProof="0" dirty="0">
                <a:ln>
                  <a:noFill/>
                </a:ln>
                <a:solidFill>
                  <a:srgbClr val="A71930"/>
                </a:solidFill>
                <a:effectLst/>
                <a:uLnTx/>
                <a:uFillTx/>
                <a:latin typeface="Arial" panose="020B0604020202020204"/>
                <a:ea typeface="Verdana" panose="020B0604030504040204" pitchFamily="34" charset="0"/>
                <a:sym typeface="Verdana"/>
              </a:rPr>
              <a:t>Knowledge of and experience working with the low-income population </a:t>
            </a:r>
            <a:r>
              <a:rPr kumimoji="0" lang="en-US" sz="1600" b="0" i="0" u="none" strike="noStrike" kern="1200" cap="none" spc="0" normalizeH="0" baseline="0" noProof="0" dirty="0">
                <a:ln>
                  <a:noFill/>
                </a:ln>
                <a:solidFill>
                  <a:prstClr val="black"/>
                </a:solidFill>
                <a:effectLst/>
                <a:uLnTx/>
                <a:uFillTx/>
                <a:latin typeface="Arial" panose="020B0604020202020204"/>
                <a:ea typeface="Verdana" panose="020B0604030504040204" pitchFamily="34" charset="0"/>
                <a:sym typeface="Verdana"/>
              </a:rPr>
              <a:t>targeted by this development</a:t>
            </a:r>
            <a:r>
              <a:rPr kumimoji="0" lang="en-US" sz="1600" b="0" i="0" u="none" strike="noStrike" kern="1200" cap="none" spc="0" normalizeH="0" baseline="0" noProof="0" dirty="0">
                <a:ln>
                  <a:noFill/>
                </a:ln>
                <a:solidFill>
                  <a:srgbClr val="0086B3">
                    <a:lumMod val="75000"/>
                  </a:srgbClr>
                </a:solidFill>
                <a:effectLst/>
                <a:uLnTx/>
                <a:uFillTx/>
                <a:latin typeface="Arial" panose="020B0604020202020204"/>
                <a:ea typeface="Verdana" panose="020B0604030504040204" pitchFamily="34" charset="0"/>
                <a:sym typeface="Verdana"/>
              </a:rPr>
              <a:t>. </a:t>
            </a:r>
            <a:r>
              <a:rPr kumimoji="0" lang="en-US" sz="1600" b="0" i="0" u="none" strike="noStrike" kern="1200" cap="none" spc="0" normalizeH="0" baseline="0" noProof="0" dirty="0">
                <a:ln>
                  <a:noFill/>
                </a:ln>
                <a:solidFill>
                  <a:prstClr val="black"/>
                </a:solidFill>
                <a:effectLst/>
                <a:uLnTx/>
                <a:uFillTx/>
                <a:latin typeface="Arial" panose="020B0604020202020204"/>
                <a:ea typeface="Verdana" panose="020B0604030504040204" pitchFamily="34" charset="0"/>
                <a:sym typeface="Verdana"/>
              </a:rPr>
              <a:t>The Offeror should highlight work experience in low-income populations in flood prone areas.</a:t>
            </a:r>
          </a:p>
          <a:p>
            <a:pPr marL="171450" marR="0" lvl="0" indent="-171450" algn="l" defTabSz="914400" rtl="0" eaLnBrk="1" fontAlgn="auto" latinLnBrk="0" hangingPunct="1">
              <a:lnSpc>
                <a:spcPct val="100000"/>
              </a:lnSpc>
              <a:spcBef>
                <a:spcPts val="600"/>
              </a:spcBef>
              <a:spcAft>
                <a:spcPts val="0"/>
              </a:spcAft>
              <a:buClr>
                <a:prstClr val="black"/>
              </a:buClr>
              <a:buSzPct val="100000"/>
              <a:buFont typeface="Arial" panose="020B0604020202020204" pitchFamily="34" charset="0"/>
              <a:buChar char="•"/>
              <a:tabLst/>
              <a:defRPr/>
            </a:pPr>
            <a:r>
              <a:rPr kumimoji="0" lang="en-US" sz="1600" b="0" i="0" u="none" strike="noStrike" kern="1200" cap="none" spc="0" normalizeH="0" baseline="0" noProof="0" dirty="0">
                <a:ln>
                  <a:noFill/>
                </a:ln>
                <a:solidFill>
                  <a:srgbClr val="A71930"/>
                </a:solidFill>
                <a:effectLst/>
                <a:uLnTx/>
                <a:uFillTx/>
                <a:latin typeface="Arial" panose="020B0604020202020204"/>
                <a:ea typeface="Verdana" panose="020B0604030504040204" pitchFamily="34" charset="0"/>
                <a:sym typeface="Verdana"/>
              </a:rPr>
              <a:t>Ability to engage and cooperate with the community and government stakeholders</a:t>
            </a:r>
            <a:r>
              <a:rPr kumimoji="0" lang="en-US" sz="1600" b="0" i="0" u="none" strike="noStrike" kern="1200" cap="none" spc="0" normalizeH="0" baseline="0" noProof="0" dirty="0">
                <a:ln>
                  <a:noFill/>
                </a:ln>
                <a:solidFill>
                  <a:prstClr val="black"/>
                </a:solidFill>
                <a:effectLst/>
                <a:uLnTx/>
                <a:uFillTx/>
                <a:latin typeface="Arial" panose="020B0604020202020204"/>
                <a:ea typeface="Verdana" panose="020B0604030504040204" pitchFamily="34" charset="0"/>
                <a:sym typeface="Verdana"/>
              </a:rPr>
              <a:t>. The Offeror should highlight examples of successful community and local government engagement around past developments, noting specific strategies or approaches that contributed to positive and trust-based relationships with stakeholders.</a:t>
            </a:r>
          </a:p>
          <a:p>
            <a:pPr marL="171450" marR="0" lvl="0" indent="-171450" algn="l" defTabSz="914400" rtl="0" eaLnBrk="1" fontAlgn="auto" latinLnBrk="0" hangingPunct="1">
              <a:lnSpc>
                <a:spcPct val="100000"/>
              </a:lnSpc>
              <a:spcBef>
                <a:spcPts val="600"/>
              </a:spcBef>
              <a:spcAft>
                <a:spcPts val="0"/>
              </a:spcAft>
              <a:buClr>
                <a:prstClr val="black"/>
              </a:buClr>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white">
                    <a:lumMod val="65000"/>
                  </a:prstClr>
                </a:solidFill>
                <a:effectLst/>
                <a:uLnTx/>
                <a:uFillTx/>
                <a:latin typeface="Arial" panose="020B0604020202020204"/>
                <a:ea typeface="Verdana" panose="020B0604030504040204" pitchFamily="34" charset="0"/>
                <a:sym typeface="Verdana"/>
              </a:rPr>
              <a:t>Multi-family development experience… </a:t>
            </a:r>
          </a:p>
          <a:p>
            <a:pPr marL="171450" marR="0" lvl="0" indent="-171450" algn="l" defTabSz="914400" rtl="0" eaLnBrk="1" fontAlgn="auto" latinLnBrk="0" hangingPunct="1">
              <a:lnSpc>
                <a:spcPct val="100000"/>
              </a:lnSpc>
              <a:spcBef>
                <a:spcPts val="600"/>
              </a:spcBef>
              <a:spcAft>
                <a:spcPts val="0"/>
              </a:spcAft>
              <a:buClr>
                <a:prstClr val="black"/>
              </a:buClr>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white">
                    <a:lumMod val="65000"/>
                  </a:prstClr>
                </a:solidFill>
                <a:effectLst/>
                <a:uLnTx/>
                <a:uFillTx/>
                <a:latin typeface="Arial" panose="020B0604020202020204"/>
                <a:ea typeface="Verdana" panose="020B0604030504040204" pitchFamily="34" charset="0"/>
                <a:sym typeface="Verdana"/>
              </a:rPr>
              <a:t>LIHTC development experience… </a:t>
            </a:r>
          </a:p>
          <a:p>
            <a:pPr marL="171450" marR="0" lvl="0" indent="-171450" algn="l" defTabSz="914400" rtl="0" eaLnBrk="1" fontAlgn="auto" latinLnBrk="0" hangingPunct="1">
              <a:lnSpc>
                <a:spcPct val="100000"/>
              </a:lnSpc>
              <a:spcBef>
                <a:spcPts val="600"/>
              </a:spcBef>
              <a:spcAft>
                <a:spcPts val="0"/>
              </a:spcAft>
              <a:buClr>
                <a:prstClr val="black"/>
              </a:buClr>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white">
                    <a:lumMod val="65000"/>
                  </a:prstClr>
                </a:solidFill>
                <a:effectLst/>
                <a:uLnTx/>
                <a:uFillTx/>
                <a:latin typeface="Arial" panose="020B0604020202020204"/>
                <a:ea typeface="Verdana" panose="020B0604030504040204" pitchFamily="34" charset="0"/>
                <a:sym typeface="Verdana"/>
              </a:rPr>
              <a:t>Experience developing Brownfield sites or sites requiring environmental remediation… </a:t>
            </a:r>
          </a:p>
          <a:p>
            <a:pPr marL="171450" marR="0" lvl="0" indent="-171450" algn="l" defTabSz="914400" rtl="0" eaLnBrk="1" fontAlgn="auto" latinLnBrk="0" hangingPunct="1">
              <a:lnSpc>
                <a:spcPct val="100000"/>
              </a:lnSpc>
              <a:spcBef>
                <a:spcPts val="600"/>
              </a:spcBef>
              <a:spcAft>
                <a:spcPts val="0"/>
              </a:spcAft>
              <a:buClr>
                <a:prstClr val="black"/>
              </a:buClr>
              <a:buSzPct val="100000"/>
              <a:buFont typeface="Arial" panose="020B0604020202020204" pitchFamily="34" charset="0"/>
              <a:buChar char="•"/>
              <a:tabLst/>
              <a:defRPr/>
            </a:pPr>
            <a:endParaRPr kumimoji="0" lang="en-US" sz="1200" b="0" i="0" u="none" strike="noStrike" kern="1200" cap="none" spc="0" normalizeH="0" baseline="0" noProof="0" dirty="0">
              <a:ln>
                <a:noFill/>
              </a:ln>
              <a:solidFill>
                <a:prstClr val="black"/>
              </a:solidFill>
              <a:effectLst/>
              <a:uLnTx/>
              <a:uFillTx/>
              <a:latin typeface="Arial" panose="020B0604020202020204"/>
              <a:ea typeface="Verdana" panose="020B0604030504040204" pitchFamily="34" charset="0"/>
              <a:sym typeface="Verdana"/>
            </a:endParaRPr>
          </a:p>
        </p:txBody>
      </p:sp>
      <p:cxnSp>
        <p:nvCxnSpPr>
          <p:cNvPr id="8" name="Straight Connector 7">
            <a:extLst>
              <a:ext uri="{FF2B5EF4-FFF2-40B4-BE49-F238E27FC236}">
                <a16:creationId xmlns:a16="http://schemas.microsoft.com/office/drawing/2014/main" id="{E5E8E6EC-E1CA-4FE6-9D3E-7BC3D7A79003}"/>
              </a:ext>
            </a:extLst>
          </p:cNvPr>
          <p:cNvCxnSpPr/>
          <p:nvPr/>
        </p:nvCxnSpPr>
        <p:spPr>
          <a:xfrm>
            <a:off x="3052411" y="1118217"/>
            <a:ext cx="0" cy="4977783"/>
          </a:xfrm>
          <a:prstGeom prst="line">
            <a:avLst/>
          </a:prstGeom>
          <a:ln w="19050"/>
        </p:spPr>
        <p:style>
          <a:lnRef idx="1">
            <a:schemeClr val="dk1"/>
          </a:lnRef>
          <a:fillRef idx="0">
            <a:schemeClr val="dk1"/>
          </a:fillRef>
          <a:effectRef idx="0">
            <a:schemeClr val="dk1"/>
          </a:effectRef>
          <a:fontRef idx="minor">
            <a:schemeClr val="tx1"/>
          </a:fontRef>
        </p:style>
      </p:cxnSp>
      <p:sp>
        <p:nvSpPr>
          <p:cNvPr id="15" name="Rectangle 14"/>
          <p:cNvSpPr/>
          <p:nvPr/>
        </p:nvSpPr>
        <p:spPr>
          <a:xfrm>
            <a:off x="599536" y="1118217"/>
            <a:ext cx="2173732" cy="28378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D8D8D8">
                    <a:lumMod val="50000"/>
                  </a:srgbClr>
                </a:solidFill>
                <a:effectLst/>
                <a:uLnTx/>
                <a:uFillTx/>
                <a:latin typeface="Arial" panose="020B0604020202020204"/>
                <a:ea typeface="+mn-ea"/>
                <a:cs typeface="+mn-cs"/>
              </a:rPr>
              <a:t>Before</a:t>
            </a:r>
          </a:p>
        </p:txBody>
      </p:sp>
      <p:sp>
        <p:nvSpPr>
          <p:cNvPr id="16" name="Rectangle 15"/>
          <p:cNvSpPr/>
          <p:nvPr/>
        </p:nvSpPr>
        <p:spPr>
          <a:xfrm>
            <a:off x="3302548" y="1118217"/>
            <a:ext cx="2173732" cy="283787"/>
          </a:xfrm>
          <a:prstGeom prst="rect">
            <a:avLst/>
          </a:prstGeom>
          <a:solidFill>
            <a:srgbClr val="A719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Arial" panose="020B0604020202020204"/>
                <a:ea typeface="+mn-ea"/>
                <a:cs typeface="+mn-cs"/>
              </a:rPr>
              <a:t>After</a:t>
            </a:r>
          </a:p>
        </p:txBody>
      </p:sp>
    </p:spTree>
    <p:extLst>
      <p:ext uri="{BB962C8B-B14F-4D97-AF65-F5344CB8AC3E}">
        <p14:creationId xmlns:p14="http://schemas.microsoft.com/office/powerpoint/2010/main" val="388026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spcBef>
                <a:spcPts val="0"/>
              </a:spcBef>
              <a:spcAft>
                <a:spcPts val="2400"/>
              </a:spcAft>
            </a:pPr>
            <a:r>
              <a:rPr lang="en-US" dirty="0"/>
              <a:t>Imagine the perfect partner, one that would lead to 100% satisfaction at the end of the contract. What experience, qualifications, and capacity would this “dream vendor” have?</a:t>
            </a:r>
          </a:p>
          <a:p>
            <a:pPr fontAlgn="ctr">
              <a:spcBef>
                <a:spcPts val="0"/>
              </a:spcBef>
              <a:spcAft>
                <a:spcPts val="2400"/>
              </a:spcAft>
            </a:pPr>
            <a:r>
              <a:rPr lang="en-US" dirty="0"/>
              <a:t>For each characteristic you brainstormed, what information would you need about a firm or organization to know whether they would be a good fit, meet your goals, and accomplish your scope of work?</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ACTIVITY: Planning for evaluating proposals  </a:t>
            </a:r>
          </a:p>
        </p:txBody>
      </p:sp>
    </p:spTree>
    <p:extLst>
      <p:ext uri="{BB962C8B-B14F-4D97-AF65-F5344CB8AC3E}">
        <p14:creationId xmlns:p14="http://schemas.microsoft.com/office/powerpoint/2010/main" val="30028658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spcBef>
                <a:spcPts val="0"/>
              </a:spcBef>
              <a:spcAft>
                <a:spcPts val="2400"/>
              </a:spcAft>
            </a:pPr>
            <a:r>
              <a:rPr lang="en-US" dirty="0"/>
              <a:t>What are the biggest risks to the success of this procurement? How can we mitigate these risks? </a:t>
            </a:r>
          </a:p>
          <a:p>
            <a:pPr fontAlgn="ctr">
              <a:spcBef>
                <a:spcPts val="0"/>
              </a:spcBef>
              <a:spcAft>
                <a:spcPts val="2400"/>
              </a:spcAft>
            </a:pPr>
            <a:r>
              <a:rPr lang="en-US" dirty="0"/>
              <a:t>What are the biggest questions you still have about this solicitation (e.g., “what market research should we conduct?” or “what other staff should we connect with to make this solicitation a success?”)</a:t>
            </a:r>
          </a:p>
          <a:p>
            <a:pPr fontAlgn="ctr">
              <a:spcBef>
                <a:spcPts val="0"/>
              </a:spcBef>
              <a:spcAft>
                <a:spcPts val="2400"/>
              </a:spcAft>
            </a:pPr>
            <a:r>
              <a:rPr lang="en-US" dirty="0"/>
              <a:t>How can this procurement be advertised? What can we do so that many potential vendors hear about and respond to the solicitation?</a:t>
            </a:r>
          </a:p>
          <a:p>
            <a:pPr fontAlgn="ctr">
              <a:spcBef>
                <a:spcPts val="0"/>
              </a:spcBef>
              <a:spcAft>
                <a:spcPts val="2400"/>
              </a:spcAft>
            </a:pPr>
            <a:r>
              <a:rPr lang="en-US" dirty="0"/>
              <a:t>What are our goals for our next meeting? When should that be scheduled?</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A150B5-8DFC-458F-AD8B-0D6E73DD8F1E}" type="slidenum">
              <a:rPr kumimoji="0" lang="en-US" sz="1200" b="0" i="0" u="none" strike="noStrike" kern="1200" cap="none" spc="0" normalizeH="0" baseline="0" noProof="0" smtClean="0">
                <a:ln>
                  <a:noFill/>
                </a:ln>
                <a:solidFill>
                  <a:srgbClr val="000000">
                    <a:tint val="75000"/>
                  </a:srgb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dirty="0">
              <a:ln>
                <a:noFill/>
              </a:ln>
              <a:solidFill>
                <a:srgbClr val="000000">
                  <a:tint val="75000"/>
                </a:srgbClr>
              </a:solidFill>
              <a:effectLst/>
              <a:uLnTx/>
              <a:uFillTx/>
              <a:latin typeface="Calibri" panose="020F0502020204030204" pitchFamily="34" charset="0"/>
              <a:ea typeface="+mn-ea"/>
              <a:cs typeface="+mn-cs"/>
            </a:endParaRPr>
          </a:p>
        </p:txBody>
      </p:sp>
      <p:sp>
        <p:nvSpPr>
          <p:cNvPr id="2" name="Title 1"/>
          <p:cNvSpPr>
            <a:spLocks noGrp="1"/>
          </p:cNvSpPr>
          <p:nvPr>
            <p:ph type="title"/>
          </p:nvPr>
        </p:nvSpPr>
        <p:spPr/>
        <p:txBody>
          <a:bodyPr/>
          <a:lstStyle/>
          <a:p>
            <a:r>
              <a:rPr lang="en-US" b="1" dirty="0"/>
              <a:t>ACTIVITY: Wrapping up</a:t>
            </a:r>
          </a:p>
        </p:txBody>
      </p:sp>
    </p:spTree>
    <p:extLst>
      <p:ext uri="{BB962C8B-B14F-4D97-AF65-F5344CB8AC3E}">
        <p14:creationId xmlns:p14="http://schemas.microsoft.com/office/powerpoint/2010/main" val="677663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8"/>
          <p:cNvSpPr txBox="1"/>
          <p:nvPr/>
        </p:nvSpPr>
        <p:spPr>
          <a:xfrm>
            <a:off x="659963" y="270201"/>
            <a:ext cx="10325891" cy="584735"/>
          </a:xfrm>
          <a:prstGeom prst="rect">
            <a:avLst/>
          </a:prstGeom>
          <a:noFill/>
          <a:ln>
            <a:noFill/>
          </a:ln>
        </p:spPr>
        <p:txBody>
          <a:bodyPr spcFirstLastPara="1" wrap="square" lIns="91433" tIns="45700" rIns="91433" bIns="45700" anchor="t" anchorCtr="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en" sz="3200" b="1" i="0" u="none" strike="noStrike" kern="0" cap="none" spc="0" normalizeH="0" baseline="0" noProof="0" dirty="0">
                <a:ln>
                  <a:noFill/>
                </a:ln>
                <a:solidFill>
                  <a:srgbClr val="000000"/>
                </a:solidFill>
                <a:effectLst/>
                <a:uLnTx/>
                <a:uFillTx/>
                <a:latin typeface="Arial"/>
                <a:ea typeface="Arial"/>
                <a:cs typeface="Arial"/>
                <a:sym typeface="Arial"/>
              </a:rPr>
              <a:t>Suggested agenda items</a:t>
            </a:r>
            <a:endParaRPr kumimoji="0" sz="3200" b="1" i="0" u="none" strike="noStrike" kern="0" cap="none" spc="0" normalizeH="0" baseline="0" noProof="0" dirty="0">
              <a:ln>
                <a:noFill/>
              </a:ln>
              <a:solidFill>
                <a:srgbClr val="006486"/>
              </a:solidFill>
              <a:effectLst/>
              <a:uLnTx/>
              <a:uFillTx/>
              <a:latin typeface="Arial"/>
              <a:ea typeface="Arial"/>
              <a:cs typeface="Arial"/>
              <a:sym typeface="Arial"/>
            </a:endParaRPr>
          </a:p>
        </p:txBody>
      </p:sp>
      <p:sp>
        <p:nvSpPr>
          <p:cNvPr id="192" name="Google Shape;192;p28"/>
          <p:cNvSpPr txBox="1"/>
          <p:nvPr/>
        </p:nvSpPr>
        <p:spPr>
          <a:xfrm>
            <a:off x="763518" y="1108399"/>
            <a:ext cx="6695520" cy="2862282"/>
          </a:xfrm>
          <a:prstGeom prst="rect">
            <a:avLst/>
          </a:prstGeom>
          <a:noFill/>
          <a:ln>
            <a:noFill/>
          </a:ln>
        </p:spPr>
        <p:txBody>
          <a:bodyPr spcFirstLastPara="1" wrap="square" lIns="91433" tIns="45700" rIns="91433" bIns="45700" anchor="t" anchorCtr="0">
            <a:spAutoFit/>
          </a:bodyPr>
          <a:lstStyle/>
          <a:p>
            <a:pPr marL="287859" marR="0" lvl="0" indent="-287859" algn="l" defTabSz="1219170" rtl="0" eaLnBrk="1" fontAlgn="auto" latinLnBrk="0" hangingPunct="1">
              <a:lnSpc>
                <a:spcPct val="150000"/>
              </a:lnSpc>
              <a:spcBef>
                <a:spcPts val="0"/>
              </a:spcBef>
              <a:spcAft>
                <a:spcPts val="0"/>
              </a:spcAft>
              <a:buClr>
                <a:srgbClr val="000000"/>
              </a:buClr>
              <a:buSzPts val="18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Understand needs and objectives</a:t>
            </a:r>
          </a:p>
          <a:p>
            <a:pPr marL="287859" marR="0" lvl="0" indent="-287859" algn="l" defTabSz="1219170" rtl="0" eaLnBrk="1" fontAlgn="auto" latinLnBrk="0" hangingPunct="1">
              <a:lnSpc>
                <a:spcPct val="150000"/>
              </a:lnSpc>
              <a:spcBef>
                <a:spcPts val="0"/>
              </a:spcBef>
              <a:spcAft>
                <a:spcPts val="0"/>
              </a:spcAft>
              <a:buClr>
                <a:srgbClr val="000000"/>
              </a:buClr>
              <a:buSzPts val="18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Identify the appropriate solicitation type</a:t>
            </a:r>
          </a:p>
          <a:p>
            <a:pPr marL="287859" marR="0" lvl="0" indent="-287859" algn="l" defTabSz="1219170" rtl="0" eaLnBrk="1" fontAlgn="auto" latinLnBrk="0" hangingPunct="1">
              <a:lnSpc>
                <a:spcPct val="150000"/>
              </a:lnSpc>
              <a:spcBef>
                <a:spcPts val="0"/>
              </a:spcBef>
              <a:spcAft>
                <a:spcPts val="0"/>
              </a:spcAft>
              <a:buClr>
                <a:srgbClr val="000000"/>
              </a:buClr>
              <a:buSzPts val="18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Understand the procurement process steps</a:t>
            </a:r>
          </a:p>
          <a:p>
            <a:pPr marL="287859" marR="0" lvl="0" indent="-287859" algn="l" defTabSz="1219170" rtl="0" eaLnBrk="1" fontAlgn="auto" latinLnBrk="0" hangingPunct="1">
              <a:lnSpc>
                <a:spcPct val="150000"/>
              </a:lnSpc>
              <a:spcBef>
                <a:spcPts val="0"/>
              </a:spcBef>
              <a:spcAft>
                <a:spcPts val="0"/>
              </a:spcAft>
              <a:buClr>
                <a:srgbClr val="000000"/>
              </a:buClr>
              <a:buSzPts val="18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Prepare to write the solicitation</a:t>
            </a:r>
          </a:p>
          <a:p>
            <a:pPr marL="287859" marR="0" lvl="0" indent="-287859" algn="l" defTabSz="1219170" rtl="0" eaLnBrk="1" fontAlgn="auto" latinLnBrk="0" hangingPunct="1">
              <a:lnSpc>
                <a:spcPct val="150000"/>
              </a:lnSpc>
              <a:spcBef>
                <a:spcPts val="0"/>
              </a:spcBef>
              <a:spcAft>
                <a:spcPts val="0"/>
              </a:spcAft>
              <a:buClr>
                <a:srgbClr val="000000"/>
              </a:buClr>
              <a:buSzPts val="18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Appendix: additional tools</a:t>
            </a:r>
          </a:p>
        </p:txBody>
      </p:sp>
      <p:sp>
        <p:nvSpPr>
          <p:cNvPr id="3" name="Rectangle: Rounded Corners 2">
            <a:extLst>
              <a:ext uri="{FF2B5EF4-FFF2-40B4-BE49-F238E27FC236}">
                <a16:creationId xmlns:a16="http://schemas.microsoft.com/office/drawing/2014/main" id="{943C3FB3-ACF6-4E6E-A642-C7B334F7F319}"/>
              </a:ext>
            </a:extLst>
          </p:cNvPr>
          <p:cNvSpPr/>
          <p:nvPr/>
        </p:nvSpPr>
        <p:spPr>
          <a:xfrm>
            <a:off x="7756986" y="853726"/>
            <a:ext cx="3914455" cy="3899027"/>
          </a:xfrm>
          <a:prstGeom prst="roundRect">
            <a:avLst/>
          </a:prstGeom>
          <a:solidFill>
            <a:schemeClr val="tx2"/>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srgbClr val="000000"/>
                </a:solidFill>
                <a:effectLst/>
                <a:highlight>
                  <a:srgbClr val="00FFFF"/>
                </a:highlight>
                <a:uLnTx/>
                <a:uFillTx/>
                <a:latin typeface="Arial"/>
                <a:ea typeface="+mn-ea"/>
                <a:cs typeface="+mn-cs"/>
              </a:rPr>
              <a:t>INSTRUCTIONS:</a:t>
            </a:r>
            <a:r>
              <a:rPr kumimoji="0" lang="en-US" sz="1800" b="0" i="1" u="none" strike="noStrike" kern="1200" cap="none" spc="0" normalizeH="0" baseline="0" noProof="0" dirty="0">
                <a:ln>
                  <a:noFill/>
                </a:ln>
                <a:solidFill>
                  <a:srgbClr val="000000"/>
                </a:solidFill>
                <a:effectLst/>
                <a:uLnTx/>
                <a:uFillTx/>
                <a:latin typeface="Arial"/>
                <a:ea typeface="+mn-ea"/>
                <a:cs typeface="+mn-cs"/>
              </a:rPr>
              <a:t> This slide deck provides instructions and examples for implementing each of the suggested agenda items to the left. Customize the agenda and content of each to meet the specific needs of your </a:t>
            </a:r>
            <a:r>
              <a:rPr lang="en-US" i="1" dirty="0">
                <a:solidFill>
                  <a:srgbClr val="000000"/>
                </a:solidFill>
                <a:latin typeface="Arial"/>
              </a:rPr>
              <a:t>government </a:t>
            </a:r>
            <a:r>
              <a:rPr kumimoji="0" lang="en-US" sz="1800" b="0" i="1" u="none" strike="noStrike" kern="1200" cap="none" spc="0" normalizeH="0" baseline="0" noProof="0" dirty="0">
                <a:ln>
                  <a:noFill/>
                </a:ln>
                <a:solidFill>
                  <a:srgbClr val="000000"/>
                </a:solidFill>
                <a:effectLst/>
                <a:uLnTx/>
                <a:uFillTx/>
                <a:latin typeface="Arial"/>
                <a:ea typeface="+mn-ea"/>
                <a:cs typeface="+mn-cs"/>
              </a:rPr>
              <a:t>and of the solicitation(s) being discussed. </a:t>
            </a:r>
          </a:p>
        </p:txBody>
      </p:sp>
      <p:sp>
        <p:nvSpPr>
          <p:cNvPr id="2" name="Slide Number Placeholder 1">
            <a:extLst>
              <a:ext uri="{FF2B5EF4-FFF2-40B4-BE49-F238E27FC236}">
                <a16:creationId xmlns:a16="http://schemas.microsoft.com/office/drawing/2014/main" id="{2277C4FA-9EF7-4FBD-9ECD-70213972DF2F}"/>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Shape 188"/>
        <p:cNvGrpSpPr/>
        <p:nvPr/>
      </p:nvGrpSpPr>
      <p:grpSpPr>
        <a:xfrm>
          <a:off x="0" y="0"/>
          <a:ext cx="0" cy="0"/>
          <a:chOff x="0" y="0"/>
          <a:chExt cx="0" cy="0"/>
        </a:xfrm>
      </p:grpSpPr>
      <p:sp>
        <p:nvSpPr>
          <p:cNvPr id="189" name="Google Shape;189;p28"/>
          <p:cNvSpPr txBox="1"/>
          <p:nvPr/>
        </p:nvSpPr>
        <p:spPr>
          <a:xfrm>
            <a:off x="659963" y="270201"/>
            <a:ext cx="11051746" cy="1077178"/>
          </a:xfrm>
          <a:prstGeom prst="rect">
            <a:avLst/>
          </a:prstGeom>
          <a:noFill/>
          <a:ln>
            <a:noFill/>
          </a:ln>
        </p:spPr>
        <p:txBody>
          <a:bodyPr spcFirstLastPara="1" wrap="square" lIns="91433" tIns="45700" rIns="91433" bIns="45700" anchor="t" anchorCtr="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en-US" sz="3200" b="1" i="0" u="none" strike="noStrike" kern="0" cap="none" spc="0" normalizeH="0" baseline="0" noProof="0" dirty="0">
                <a:ln>
                  <a:noFill/>
                </a:ln>
                <a:solidFill>
                  <a:srgbClr val="000000"/>
                </a:solidFill>
                <a:effectLst/>
                <a:highlight>
                  <a:srgbClr val="00FFFF"/>
                </a:highlight>
                <a:uLnTx/>
                <a:uFillTx/>
                <a:latin typeface="Arial"/>
                <a:ea typeface="+mn-ea"/>
                <a:cs typeface="Arial"/>
                <a:sym typeface="Arial"/>
              </a:rPr>
              <a:t>INSTRUCTIONS:</a:t>
            </a:r>
            <a:r>
              <a:rPr kumimoji="0" lang="en-US" sz="3200" b="1" i="0" u="none" strike="noStrike" kern="0" cap="none" spc="0" normalizeH="0" baseline="0" noProof="0" dirty="0">
                <a:ln>
                  <a:noFill/>
                </a:ln>
                <a:solidFill>
                  <a:srgbClr val="000000"/>
                </a:solidFill>
                <a:effectLst/>
                <a:uLnTx/>
                <a:uFillTx/>
                <a:latin typeface="Arial"/>
                <a:ea typeface="+mn-ea"/>
                <a:cs typeface="Arial"/>
                <a:sym typeface="Arial"/>
              </a:rPr>
              <a:t> </a:t>
            </a:r>
            <a:r>
              <a:rPr kumimoji="0" lang="en-US" sz="3200" b="1" i="0" u="none" strike="noStrike" kern="0" cap="none" spc="0" normalizeH="0" baseline="0" noProof="0" dirty="0">
                <a:ln>
                  <a:noFill/>
                </a:ln>
                <a:solidFill>
                  <a:srgbClr val="000000"/>
                </a:solidFill>
                <a:effectLst/>
                <a:uLnTx/>
                <a:uFillTx/>
                <a:latin typeface="Arial"/>
                <a:ea typeface="Arial"/>
                <a:cs typeface="Arial"/>
                <a:sym typeface="Arial"/>
              </a:rPr>
              <a:t>Understand your stakeholders’ contracting needs</a:t>
            </a:r>
          </a:p>
        </p:txBody>
      </p:sp>
      <p:sp>
        <p:nvSpPr>
          <p:cNvPr id="192" name="Google Shape;192;p28"/>
          <p:cNvSpPr txBox="1"/>
          <p:nvPr/>
        </p:nvSpPr>
        <p:spPr>
          <a:xfrm>
            <a:off x="837246" y="1347379"/>
            <a:ext cx="10517508" cy="3970277"/>
          </a:xfrm>
          <a:prstGeom prst="rect">
            <a:avLst/>
          </a:prstGeom>
          <a:noFill/>
          <a:ln>
            <a:noFill/>
          </a:ln>
        </p:spPr>
        <p:txBody>
          <a:bodyPr spcFirstLastPara="1" wrap="square" lIns="91433" tIns="45700" rIns="91433" bIns="45700" anchor="t" anchorCtr="0">
            <a:spAutoFit/>
          </a:bodyPr>
          <a:lstStyle/>
          <a:p>
            <a:pPr marL="342900" marR="0" lvl="0" indent="-342900" algn="l" defTabSz="1219170" rtl="0" eaLnBrk="1" fontAlgn="auto" latinLnBrk="0" hangingPunct="1">
              <a:lnSpc>
                <a:spcPct val="100000"/>
              </a:lnSpc>
              <a:spcBef>
                <a:spcPts val="0"/>
              </a:spcBef>
              <a:spcAft>
                <a:spcPts val="2400"/>
              </a:spcAft>
              <a:buClr>
                <a:srgbClr val="000000"/>
              </a:buClr>
              <a:buSzPts val="1800"/>
              <a:buFont typeface="Arial" panose="020B0604020202020204" pitchFamily="34" charset="0"/>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If available, review any initial information the customer department or agency has provided before the meeting (e.g., a response to an intake form, </a:t>
            </a:r>
            <a:r>
              <a:rPr lang="en-US" sz="2400" kern="0" dirty="0">
                <a:solidFill>
                  <a:srgbClr val="000000"/>
                </a:solidFill>
                <a:latin typeface="Arial"/>
                <a:cs typeface="Arial"/>
                <a:sym typeface="Arial"/>
              </a:rPr>
              <a:t>early planning documents, the prior RFP issued</a:t>
            </a: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 </a:t>
            </a:r>
          </a:p>
          <a:p>
            <a:pPr marL="342900" marR="0" lvl="0" indent="-342900" algn="l" defTabSz="1219170" rtl="0" eaLnBrk="1" fontAlgn="auto" latinLnBrk="0" hangingPunct="1">
              <a:lnSpc>
                <a:spcPct val="100000"/>
              </a:lnSpc>
              <a:spcBef>
                <a:spcPts val="0"/>
              </a:spcBef>
              <a:spcAft>
                <a:spcPts val="2400"/>
              </a:spcAft>
              <a:buClr>
                <a:srgbClr val="000000"/>
              </a:buClr>
              <a:buSzPts val="1800"/>
              <a:buFont typeface="Arial" panose="020B0604020202020204" pitchFamily="34" charset="0"/>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In this section, spend the most time on the purpose and high-level scope so that all stakeholders are clear on what must be procured and why.</a:t>
            </a:r>
          </a:p>
          <a:p>
            <a:pPr marL="342900" marR="0" lvl="0" indent="-342900" algn="l" defTabSz="1219170" rtl="0" eaLnBrk="1" fontAlgn="auto" latinLnBrk="0" hangingPunct="1">
              <a:lnSpc>
                <a:spcPct val="100000"/>
              </a:lnSpc>
              <a:spcBef>
                <a:spcPts val="0"/>
              </a:spcBef>
              <a:spcAft>
                <a:spcPts val="2400"/>
              </a:spcAft>
              <a:buClr>
                <a:srgbClr val="000000"/>
              </a:buClr>
              <a:buSzPts val="1800"/>
              <a:buFont typeface="Arial" panose="020B0604020202020204" pitchFamily="34" charset="0"/>
              <a:buChar char="•"/>
              <a:tabLst/>
              <a:defRPr/>
            </a:pPr>
            <a:r>
              <a:rPr lang="en-US" sz="2400" kern="0" dirty="0">
                <a:solidFill>
                  <a:srgbClr val="000000"/>
                </a:solidFill>
                <a:latin typeface="Arial"/>
                <a:cs typeface="Arial"/>
                <a:sym typeface="Arial"/>
              </a:rPr>
              <a:t>If this solicitation will replace an existing contract or purchase order, discuss what the stakeholders would like to change and what has been working well and should be maintained. </a:t>
            </a:r>
            <a:endParaRPr kumimoji="0" lang="en-US" sz="2400" b="0" i="0" u="none" strike="noStrike" kern="0" cap="none" spc="0" normalizeH="0" baseline="0" noProof="0" dirty="0">
              <a:ln>
                <a:noFill/>
              </a:ln>
              <a:solidFill>
                <a:srgbClr val="000000"/>
              </a:solidFill>
              <a:effectLst/>
              <a:uLnTx/>
              <a:uFillTx/>
              <a:latin typeface="Arial"/>
              <a:ea typeface="+mn-ea"/>
              <a:cs typeface="Arial"/>
              <a:sym typeface="Arial"/>
            </a:endParaRPr>
          </a:p>
        </p:txBody>
      </p:sp>
      <p:sp>
        <p:nvSpPr>
          <p:cNvPr id="2" name="Slide Number Placeholder 1">
            <a:extLst>
              <a:ext uri="{FF2B5EF4-FFF2-40B4-BE49-F238E27FC236}">
                <a16:creationId xmlns:a16="http://schemas.microsoft.com/office/drawing/2014/main" id="{E06FC19C-5413-4A25-AC66-9C06C8E6A0F2}"/>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2706273850"/>
      </p:ext>
    </p:extLst>
  </p:cSld>
  <p:clrMapOvr>
    <a:overrideClrMapping bg1="lt1" tx1="dk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C5020-D32D-4376-B9C4-9E701873F4D4}"/>
              </a:ext>
            </a:extLst>
          </p:cNvPr>
          <p:cNvSpPr>
            <a:spLocks noGrp="1"/>
          </p:cNvSpPr>
          <p:nvPr>
            <p:ph type="title"/>
          </p:nvPr>
        </p:nvSpPr>
        <p:spPr>
          <a:xfrm>
            <a:off x="681728" y="318789"/>
            <a:ext cx="10972800" cy="538939"/>
          </a:xfrm>
        </p:spPr>
        <p:txBody>
          <a:bodyPr/>
          <a:lstStyle/>
          <a:p>
            <a:r>
              <a:rPr lang="en-US" dirty="0"/>
              <a:t>EXAMPLE: What do you need to procure?</a:t>
            </a:r>
          </a:p>
        </p:txBody>
      </p:sp>
      <p:sp>
        <p:nvSpPr>
          <p:cNvPr id="3" name="Text Placeholder 2">
            <a:extLst>
              <a:ext uri="{FF2B5EF4-FFF2-40B4-BE49-F238E27FC236}">
                <a16:creationId xmlns:a16="http://schemas.microsoft.com/office/drawing/2014/main" id="{99744155-BBC9-4C4D-A6C0-E7E426EB50D9}"/>
              </a:ext>
            </a:extLst>
          </p:cNvPr>
          <p:cNvSpPr>
            <a:spLocks noGrp="1"/>
          </p:cNvSpPr>
          <p:nvPr>
            <p:ph type="body" idx="1"/>
          </p:nvPr>
        </p:nvSpPr>
        <p:spPr/>
        <p:txBody>
          <a:bodyPr/>
          <a:lstStyle/>
          <a:p>
            <a:pPr marL="287859" indent="-287859" defTabSz="1219170">
              <a:spcBef>
                <a:spcPts val="0"/>
              </a:spcBef>
              <a:spcAft>
                <a:spcPts val="2400"/>
              </a:spcAft>
              <a:buClr>
                <a:srgbClr val="000000"/>
              </a:buClr>
              <a:buSzPts val="1800"/>
            </a:pPr>
            <a:r>
              <a:rPr lang="en-US" sz="2400" dirty="0">
                <a:solidFill>
                  <a:srgbClr val="000000"/>
                </a:solidFill>
                <a:ea typeface="+mn-ea"/>
              </a:rPr>
              <a:t>Explain what you need as if you were talking to a friend who doesn’t work for the government. </a:t>
            </a:r>
          </a:p>
          <a:p>
            <a:pPr marL="287859" indent="-287859" defTabSz="1219170">
              <a:spcBef>
                <a:spcPts val="0"/>
              </a:spcBef>
              <a:spcAft>
                <a:spcPts val="2400"/>
              </a:spcAft>
              <a:buClr>
                <a:srgbClr val="000000"/>
              </a:buClr>
              <a:buSzPts val="1800"/>
            </a:pPr>
            <a:r>
              <a:rPr lang="en-US" sz="2400" dirty="0">
                <a:solidFill>
                  <a:srgbClr val="000000"/>
                </a:solidFill>
                <a:ea typeface="+mn-ea"/>
              </a:rPr>
              <a:t>What is the problem this procurement is intended to help address? </a:t>
            </a:r>
          </a:p>
          <a:p>
            <a:pPr marL="287859" indent="-287859" defTabSz="1219170">
              <a:spcBef>
                <a:spcPts val="0"/>
              </a:spcBef>
              <a:spcAft>
                <a:spcPts val="2400"/>
              </a:spcAft>
              <a:buClr>
                <a:srgbClr val="000000"/>
              </a:buClr>
              <a:buSzPts val="1800"/>
            </a:pPr>
            <a:r>
              <a:rPr lang="en-US" sz="2400" dirty="0">
                <a:solidFill>
                  <a:srgbClr val="000000"/>
                </a:solidFill>
                <a:ea typeface="+mn-ea"/>
              </a:rPr>
              <a:t>Why is this purchase important for residents, staff, or for other government stakeholders?</a:t>
            </a:r>
          </a:p>
          <a:p>
            <a:pPr marL="0" indent="0" defTabSz="1219170">
              <a:spcBef>
                <a:spcPts val="0"/>
              </a:spcBef>
              <a:spcAft>
                <a:spcPts val="2400"/>
              </a:spcAft>
              <a:buClr>
                <a:srgbClr val="000000"/>
              </a:buClr>
              <a:buSzPts val="1800"/>
              <a:buNone/>
            </a:pPr>
            <a:endParaRPr lang="en-US" dirty="0"/>
          </a:p>
        </p:txBody>
      </p:sp>
      <p:sp>
        <p:nvSpPr>
          <p:cNvPr id="4" name="Slide Number Placeholder 3">
            <a:extLst>
              <a:ext uri="{FF2B5EF4-FFF2-40B4-BE49-F238E27FC236}">
                <a16:creationId xmlns:a16="http://schemas.microsoft.com/office/drawing/2014/main" id="{22E6C919-3E7F-4208-992E-AA1833D1B03E}"/>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1146948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Shape 188"/>
        <p:cNvGrpSpPr/>
        <p:nvPr/>
      </p:nvGrpSpPr>
      <p:grpSpPr>
        <a:xfrm>
          <a:off x="0" y="0"/>
          <a:ext cx="0" cy="0"/>
          <a:chOff x="0" y="0"/>
          <a:chExt cx="0" cy="0"/>
        </a:xfrm>
      </p:grpSpPr>
      <p:sp>
        <p:nvSpPr>
          <p:cNvPr id="189" name="Google Shape;189;p28"/>
          <p:cNvSpPr txBox="1"/>
          <p:nvPr/>
        </p:nvSpPr>
        <p:spPr>
          <a:xfrm>
            <a:off x="659963" y="270201"/>
            <a:ext cx="11051746" cy="584735"/>
          </a:xfrm>
          <a:prstGeom prst="rect">
            <a:avLst/>
          </a:prstGeom>
          <a:noFill/>
          <a:ln>
            <a:noFill/>
          </a:ln>
        </p:spPr>
        <p:txBody>
          <a:bodyPr spcFirstLastPara="1" wrap="square" lIns="91433" tIns="45700" rIns="91433" bIns="45700" anchor="t" anchorCtr="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en-US" sz="3200" b="1" i="0" u="none" strike="noStrike" kern="0" cap="none" spc="0" normalizeH="0" baseline="0" noProof="0" dirty="0">
                <a:ln>
                  <a:noFill/>
                </a:ln>
                <a:solidFill>
                  <a:srgbClr val="000000"/>
                </a:solidFill>
                <a:effectLst/>
                <a:highlight>
                  <a:srgbClr val="00FFFF"/>
                </a:highlight>
                <a:uLnTx/>
                <a:uFillTx/>
                <a:latin typeface="Arial"/>
                <a:ea typeface="+mn-ea"/>
                <a:cs typeface="Arial"/>
                <a:sym typeface="Arial"/>
              </a:rPr>
              <a:t>INSTRUCTIONS:</a:t>
            </a:r>
            <a:r>
              <a:rPr kumimoji="0" lang="en-US" sz="3200" b="1" i="0" u="none" strike="noStrike" kern="0" cap="none" spc="0" normalizeH="0" baseline="0" noProof="0" dirty="0">
                <a:ln>
                  <a:noFill/>
                </a:ln>
                <a:solidFill>
                  <a:srgbClr val="000000"/>
                </a:solidFill>
                <a:effectLst/>
                <a:uLnTx/>
                <a:uFillTx/>
                <a:latin typeface="Arial"/>
                <a:ea typeface="+mn-ea"/>
                <a:cs typeface="Arial"/>
                <a:sym typeface="Arial"/>
              </a:rPr>
              <a:t> </a:t>
            </a:r>
            <a:r>
              <a:rPr kumimoji="0" lang="en-US" sz="3200" b="1" i="0" u="none" strike="noStrike" kern="0" cap="none" spc="0" normalizeH="0" baseline="0" noProof="0" dirty="0">
                <a:ln>
                  <a:noFill/>
                </a:ln>
                <a:solidFill>
                  <a:srgbClr val="000000"/>
                </a:solidFill>
                <a:effectLst/>
                <a:uLnTx/>
                <a:uFillTx/>
                <a:latin typeface="Arial"/>
                <a:ea typeface="Arial"/>
                <a:cs typeface="Arial"/>
                <a:sym typeface="Arial"/>
              </a:rPr>
              <a:t>Identify the type of solicitation to issue</a:t>
            </a:r>
          </a:p>
        </p:txBody>
      </p:sp>
      <p:sp>
        <p:nvSpPr>
          <p:cNvPr id="192" name="Google Shape;192;p28"/>
          <p:cNvSpPr txBox="1"/>
          <p:nvPr/>
        </p:nvSpPr>
        <p:spPr>
          <a:xfrm>
            <a:off x="763517" y="1108399"/>
            <a:ext cx="10517508" cy="4647386"/>
          </a:xfrm>
          <a:prstGeom prst="rect">
            <a:avLst/>
          </a:prstGeom>
          <a:noFill/>
          <a:ln>
            <a:noFill/>
          </a:ln>
        </p:spPr>
        <p:txBody>
          <a:bodyPr spcFirstLastPara="1" wrap="square" lIns="91433" tIns="45700" rIns="91433" bIns="45700" anchor="t" anchorCtr="0">
            <a:spAutoFit/>
          </a:bodyPr>
          <a:lstStyle/>
          <a:p>
            <a:pPr marL="342900" marR="0" lvl="0" indent="-342900" algn="l" defTabSz="1219170" rtl="0" eaLnBrk="1" fontAlgn="auto" latinLnBrk="0" hangingPunct="1">
              <a:lnSpc>
                <a:spcPct val="100000"/>
              </a:lnSpc>
              <a:spcBef>
                <a:spcPts val="0"/>
              </a:spcBef>
              <a:spcAft>
                <a:spcPts val="2400"/>
              </a:spcAft>
              <a:buClr>
                <a:srgbClr val="000000"/>
              </a:buClr>
              <a:buSzPts val="1800"/>
              <a:buFont typeface="Arial" panose="020B0604020202020204" pitchFamily="34" charset="0"/>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Briefly review the different criteria (e.g., dollar value, whether a good or service is being procured) that determine which type of solicitation needs to be issued.</a:t>
            </a:r>
          </a:p>
          <a:p>
            <a:pPr marL="800100" marR="0" lvl="1" indent="-342900" algn="l" defTabSz="1219170" rtl="0" eaLnBrk="1" fontAlgn="auto" latinLnBrk="0" hangingPunct="1">
              <a:lnSpc>
                <a:spcPct val="100000"/>
              </a:lnSpc>
              <a:spcBef>
                <a:spcPts val="0"/>
              </a:spcBef>
              <a:spcAft>
                <a:spcPts val="2400"/>
              </a:spcAft>
              <a:buClr>
                <a:srgbClr val="000000"/>
              </a:buClr>
              <a:buSzPts val="1800"/>
              <a:buFont typeface="Arial" panose="020B0604020202020204" pitchFamily="34" charset="0"/>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Providing a straightforward visual or text guide can be helpful here (see the next 2 slides for examples).</a:t>
            </a:r>
          </a:p>
          <a:p>
            <a:pPr marL="342900" marR="0" lvl="0" indent="-342900" algn="l" defTabSz="1219170" rtl="0" eaLnBrk="1" fontAlgn="auto" latinLnBrk="0" hangingPunct="1">
              <a:lnSpc>
                <a:spcPct val="100000"/>
              </a:lnSpc>
              <a:spcBef>
                <a:spcPts val="0"/>
              </a:spcBef>
              <a:spcAft>
                <a:spcPts val="2400"/>
              </a:spcAft>
              <a:buClr>
                <a:srgbClr val="000000"/>
              </a:buClr>
              <a:buSzPts val="1800"/>
              <a:buFont typeface="Arial" panose="020B0604020202020204" pitchFamily="34" charset="0"/>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Explain to staff which type of solicitation needs to be issued for their procurement and why.</a:t>
            </a:r>
          </a:p>
          <a:p>
            <a:pPr marL="342900" marR="0" lvl="0" indent="-342900" algn="l" defTabSz="1219170" rtl="0" eaLnBrk="1" fontAlgn="auto" latinLnBrk="0" hangingPunct="1">
              <a:lnSpc>
                <a:spcPct val="100000"/>
              </a:lnSpc>
              <a:spcBef>
                <a:spcPts val="0"/>
              </a:spcBef>
              <a:spcAft>
                <a:spcPts val="2400"/>
              </a:spcAft>
              <a:buClr>
                <a:srgbClr val="000000"/>
              </a:buClr>
              <a:buSzPts val="1800"/>
              <a:buFont typeface="Arial" panose="020B0604020202020204" pitchFamily="34" charset="0"/>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a:sym typeface="Arial"/>
              </a:rPr>
              <a:t>This approach is intended to reduce the incidence of future error by familiarizing staff with criteria that are used to determine solicitation type.</a:t>
            </a:r>
          </a:p>
        </p:txBody>
      </p:sp>
      <p:sp>
        <p:nvSpPr>
          <p:cNvPr id="2" name="Slide Number Placeholder 1">
            <a:extLst>
              <a:ext uri="{FF2B5EF4-FFF2-40B4-BE49-F238E27FC236}">
                <a16:creationId xmlns:a16="http://schemas.microsoft.com/office/drawing/2014/main" id="{E06FC19C-5413-4A25-AC66-9C06C8E6A0F2}"/>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874866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8"/>
          <p:cNvSpPr txBox="1"/>
          <p:nvPr/>
        </p:nvSpPr>
        <p:spPr>
          <a:xfrm>
            <a:off x="659963" y="270201"/>
            <a:ext cx="10325891" cy="584735"/>
          </a:xfrm>
          <a:prstGeom prst="rect">
            <a:avLst/>
          </a:prstGeom>
          <a:noFill/>
          <a:ln>
            <a:noFill/>
          </a:ln>
        </p:spPr>
        <p:txBody>
          <a:bodyPr spcFirstLastPara="1" wrap="square" lIns="91433" tIns="45700" rIns="91433" bIns="45700" anchor="t" anchorCtr="0">
            <a:sp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r>
              <a:rPr kumimoji="0" lang="en-US" sz="3200" b="1" i="0" u="none" strike="noStrike" kern="0" cap="none" spc="0" normalizeH="0" baseline="0" noProof="0" dirty="0">
                <a:ln>
                  <a:noFill/>
                </a:ln>
                <a:solidFill>
                  <a:srgbClr val="000000"/>
                </a:solidFill>
                <a:effectLst/>
                <a:uLnTx/>
                <a:uFillTx/>
                <a:latin typeface="Arial"/>
                <a:ea typeface="Arial"/>
                <a:cs typeface="Arial"/>
                <a:sym typeface="Arial"/>
              </a:rPr>
              <a:t>EXAMPLE: When to use formal vs. informal process</a:t>
            </a:r>
          </a:p>
        </p:txBody>
      </p:sp>
      <p:graphicFrame>
        <p:nvGraphicFramePr>
          <p:cNvPr id="16" name="Google Shape;403;p12">
            <a:extLst>
              <a:ext uri="{FF2B5EF4-FFF2-40B4-BE49-F238E27FC236}">
                <a16:creationId xmlns:a16="http://schemas.microsoft.com/office/drawing/2014/main" id="{EFB0F1F7-E847-426C-83A6-D73B023826EC}"/>
              </a:ext>
            </a:extLst>
          </p:cNvPr>
          <p:cNvGraphicFramePr/>
          <p:nvPr>
            <p:extLst>
              <p:ext uri="{D42A27DB-BD31-4B8C-83A1-F6EECF244321}">
                <p14:modId xmlns:p14="http://schemas.microsoft.com/office/powerpoint/2010/main" val="4161662520"/>
              </p:ext>
            </p:extLst>
          </p:nvPr>
        </p:nvGraphicFramePr>
        <p:xfrm>
          <a:off x="1433718" y="1325524"/>
          <a:ext cx="10155532" cy="3931376"/>
        </p:xfrm>
        <a:graphic>
          <a:graphicData uri="http://schemas.openxmlformats.org/drawingml/2006/table">
            <a:tbl>
              <a:tblPr firstRow="1" bandRow="1">
                <a:noFill/>
              </a:tblPr>
              <a:tblGrid>
                <a:gridCol w="2133600">
                  <a:extLst>
                    <a:ext uri="{9D8B030D-6E8A-4147-A177-3AD203B41FA5}">
                      <a16:colId xmlns:a16="http://schemas.microsoft.com/office/drawing/2014/main" val="20000"/>
                    </a:ext>
                  </a:extLst>
                </a:gridCol>
                <a:gridCol w="4045833">
                  <a:extLst>
                    <a:ext uri="{9D8B030D-6E8A-4147-A177-3AD203B41FA5}">
                      <a16:colId xmlns:a16="http://schemas.microsoft.com/office/drawing/2014/main" val="20001"/>
                    </a:ext>
                  </a:extLst>
                </a:gridCol>
                <a:gridCol w="3976099">
                  <a:extLst>
                    <a:ext uri="{9D8B030D-6E8A-4147-A177-3AD203B41FA5}">
                      <a16:colId xmlns:a16="http://schemas.microsoft.com/office/drawing/2014/main" val="20002"/>
                    </a:ext>
                  </a:extLst>
                </a:gridCol>
              </a:tblGrid>
              <a:tr h="1005356">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endParaRPr sz="3200" dirty="0">
                        <a:solidFill>
                          <a:schemeClr val="bg1"/>
                        </a:solidFill>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A71930"/>
                    </a:solidFill>
                  </a:tcPr>
                </a:tc>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2100" dirty="0">
                          <a:solidFill>
                            <a:schemeClr val="bg1"/>
                          </a:solidFill>
                        </a:rPr>
                        <a:t>Informal Competitive Process </a:t>
                      </a:r>
                      <a:endParaRPr dirty="0">
                        <a:solidFill>
                          <a:schemeClr val="bg1"/>
                        </a:solidFill>
                      </a:endParaRPr>
                    </a:p>
                    <a:p>
                      <a:pPr marL="0" marR="0" lvl="0" indent="0" algn="l" rtl="0">
                        <a:spcBef>
                          <a:spcPts val="0"/>
                        </a:spcBef>
                        <a:spcAft>
                          <a:spcPts val="0"/>
                        </a:spcAft>
                        <a:buNone/>
                      </a:pPr>
                      <a:r>
                        <a:rPr lang="en-US" sz="2100" b="0" dirty="0">
                          <a:solidFill>
                            <a:schemeClr val="bg1"/>
                          </a:solidFill>
                        </a:rPr>
                        <a:t>(</a:t>
                      </a:r>
                      <a:r>
                        <a:rPr lang="en-US" sz="2100" b="0" dirty="0">
                          <a:solidFill>
                            <a:schemeClr val="tx1"/>
                          </a:solidFill>
                          <a:highlight>
                            <a:srgbClr val="FFFF00"/>
                          </a:highlight>
                        </a:rPr>
                        <a:t>[List your specific processes.]</a:t>
                      </a:r>
                      <a:r>
                        <a:rPr lang="en-US" sz="2100" b="0" dirty="0">
                          <a:solidFill>
                            <a:schemeClr val="bg1"/>
                          </a:solidFill>
                        </a:rPr>
                        <a:t>)</a:t>
                      </a:r>
                      <a:endParaRPr dirty="0">
                        <a:solidFill>
                          <a:schemeClr val="bg1"/>
                        </a:solidFill>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A71930"/>
                    </a:solidFill>
                  </a:tcPr>
                </a:tc>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2100" dirty="0">
                          <a:solidFill>
                            <a:schemeClr val="bg1"/>
                          </a:solidFill>
                        </a:rPr>
                        <a:t>Formal Competitive Process </a:t>
                      </a:r>
                      <a:endParaRPr sz="2100" b="1" dirty="0">
                        <a:solidFill>
                          <a:schemeClr val="bg1"/>
                        </a:solidFill>
                      </a:endParaRPr>
                    </a:p>
                    <a:p>
                      <a:pPr marL="0" marR="0" lvl="0" indent="0" algn="l" rtl="0">
                        <a:spcBef>
                          <a:spcPts val="0"/>
                        </a:spcBef>
                        <a:spcAft>
                          <a:spcPts val="0"/>
                        </a:spcAft>
                        <a:buNone/>
                      </a:pPr>
                      <a:r>
                        <a:rPr lang="en-US" sz="2100" b="0" dirty="0">
                          <a:solidFill>
                            <a:schemeClr val="bg1"/>
                          </a:solidFill>
                        </a:rPr>
                        <a:t>(IFBs/ITBs, RFPs)</a:t>
                      </a:r>
                      <a:endParaRPr dirty="0">
                        <a:solidFill>
                          <a:schemeClr val="bg1"/>
                        </a:solidFill>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A71930"/>
                    </a:solidFill>
                  </a:tcPr>
                </a:tc>
                <a:extLst>
                  <a:ext uri="{0D108BD9-81ED-4DB2-BD59-A6C34878D82A}">
                    <a16:rowId xmlns:a16="http://schemas.microsoft.com/office/drawing/2014/main" val="10000"/>
                  </a:ext>
                </a:extLst>
              </a:tr>
              <a:tr h="813012">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2000" b="1"/>
                        <a:t>How much is it going to cost?</a:t>
                      </a:r>
                      <a:endParaRPr sz="2000" b="1" i="0">
                        <a:solidFill>
                          <a:srgbClr val="004990"/>
                        </a:solidFill>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lnSpc>
                          <a:spcPct val="100000"/>
                        </a:lnSpc>
                        <a:spcBef>
                          <a:spcPts val="0"/>
                        </a:spcBef>
                        <a:spcAft>
                          <a:spcPts val="0"/>
                        </a:spcAft>
                        <a:buClr>
                          <a:schemeClr val="dk1"/>
                        </a:buClr>
                        <a:buSzPts val="1800"/>
                        <a:buFont typeface="Arial"/>
                        <a:buNone/>
                      </a:pPr>
                      <a:r>
                        <a:rPr lang="en-US" sz="1800" dirty="0">
                          <a:highlight>
                            <a:srgbClr val="FFFF00"/>
                          </a:highlight>
                        </a:rPr>
                        <a:t>[Insert the max value for informal procurements here, e.g., &lt;$15,000.]</a:t>
                      </a:r>
                      <a:endParaRPr dirty="0">
                        <a:highlight>
                          <a:srgbClr val="FFFF00"/>
                        </a:highlight>
                      </a:endParaRPr>
                    </a:p>
                    <a:p>
                      <a:pPr marL="0" marR="0" lvl="0" indent="0" algn="l" rtl="0">
                        <a:spcBef>
                          <a:spcPts val="0"/>
                        </a:spcBef>
                        <a:spcAft>
                          <a:spcPts val="0"/>
                        </a:spcAft>
                        <a:buNone/>
                      </a:pPr>
                      <a:endParaRPr sz="1800" dirty="0"/>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lnSpc>
                          <a:spcPct val="100000"/>
                        </a:lnSpc>
                        <a:spcBef>
                          <a:spcPts val="0"/>
                        </a:spcBef>
                        <a:spcAft>
                          <a:spcPts val="0"/>
                        </a:spcAft>
                        <a:buClr>
                          <a:schemeClr val="dk1"/>
                        </a:buClr>
                        <a:buSzPts val="1800"/>
                        <a:buFont typeface="Arial"/>
                        <a:buNone/>
                      </a:pPr>
                      <a:r>
                        <a:rPr lang="en-US" sz="1800" dirty="0">
                          <a:highlight>
                            <a:srgbClr val="FFFF00"/>
                          </a:highlight>
                        </a:rPr>
                        <a:t>[Insert the formal procurement threshold here, e.g., $15,000+.]</a:t>
                      </a: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883578">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2000" b="1"/>
                        <a:t>How long will it take?</a:t>
                      </a:r>
                      <a:endParaRPr sz="2000" b="1" i="0">
                        <a:solidFill>
                          <a:srgbClr val="004990"/>
                        </a:solidFill>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1800" i="0" u="none" dirty="0">
                          <a:highlight>
                            <a:srgbClr val="FFFF00"/>
                          </a:highlight>
                        </a:rPr>
                        <a:t>[Insert how long this process is expected to take, e.g., up to a week.]</a:t>
                      </a:r>
                      <a:endParaRPr lang="en-US" sz="1800" dirty="0">
                        <a:highlight>
                          <a:srgbClr val="FFFF00"/>
                        </a:highlight>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1800" i="0" u="none" dirty="0">
                          <a:highlight>
                            <a:srgbClr val="FFFF00"/>
                          </a:highlight>
                        </a:rPr>
                        <a:t>[Insert how long this process is expected to take, e.g., 3 to 9 months.]</a:t>
                      </a:r>
                      <a:endParaRPr lang="en-US" sz="1800" dirty="0">
                        <a:highlight>
                          <a:srgbClr val="FFFF00"/>
                        </a:highlight>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1036300">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2000" b="1"/>
                        <a:t>What does the process look like?</a:t>
                      </a:r>
                      <a:endParaRPr sz="2000" b="1" i="0">
                        <a:solidFill>
                          <a:srgbClr val="004990"/>
                        </a:solidFill>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1800" i="0" u="none" dirty="0">
                          <a:highlight>
                            <a:srgbClr val="FFFF00"/>
                          </a:highlight>
                        </a:rPr>
                        <a:t>[Insert a 2-3 sentence summary of the process.]</a:t>
                      </a:r>
                      <a:endParaRPr lang="en-US" dirty="0">
                        <a:highlight>
                          <a:srgbClr val="FFFF00"/>
                        </a:highlight>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tc>
                  <a:txBody>
                    <a:bodyPr/>
                    <a:lstStyle>
                      <a:lvl1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1pPr>
                      <a:lvl2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2pPr>
                      <a:lvl3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3pPr>
                      <a:lvl4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4pPr>
                      <a:lvl5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5pPr>
                      <a:lvl6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6pPr>
                      <a:lvl7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7pPr>
                      <a:lvl8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8pPr>
                      <a:lvl9pPr marR="0" algn="l" rtl="0">
                        <a:lnSpc>
                          <a:spcPct val="100000"/>
                        </a:lnSpc>
                        <a:spcBef>
                          <a:spcPts val="0"/>
                        </a:spcBef>
                        <a:spcAft>
                          <a:spcPts val="0"/>
                        </a:spcAft>
                        <a:buClr>
                          <a:srgbClr val="000000"/>
                        </a:buClr>
                        <a:buFont typeface="Arial"/>
                        <a:defRPr sz="1867" b="0" i="0" u="none" strike="noStrike" cap="none">
                          <a:solidFill>
                            <a:schemeClr val="tx1"/>
                          </a:solidFill>
                          <a:latin typeface="Arial"/>
                          <a:sym typeface="Arial"/>
                        </a:defRPr>
                      </a:lvl9pPr>
                    </a:lstStyle>
                    <a:p>
                      <a:pPr marL="0" marR="0" lvl="0" indent="0" algn="l" rtl="0">
                        <a:spcBef>
                          <a:spcPts val="0"/>
                        </a:spcBef>
                        <a:spcAft>
                          <a:spcPts val="0"/>
                        </a:spcAft>
                        <a:buNone/>
                      </a:pPr>
                      <a:r>
                        <a:rPr lang="en-US" sz="1800" i="0" u="none" dirty="0">
                          <a:highlight>
                            <a:srgbClr val="FFFF00"/>
                          </a:highlight>
                        </a:rPr>
                        <a:t>[Insert a 2-3 sentence summary of the process.]</a:t>
                      </a:r>
                      <a:endParaRPr lang="en-US" sz="1800" dirty="0">
                        <a:highlight>
                          <a:srgbClr val="FFFF00"/>
                        </a:highlight>
                      </a:endParaRPr>
                    </a:p>
                  </a:txBody>
                  <a:tcPr marL="121925" marR="121925" marT="60950" marB="60950">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bl>
          </a:graphicData>
        </a:graphic>
      </p:graphicFrame>
      <p:pic>
        <p:nvPicPr>
          <p:cNvPr id="17" name="Google Shape;404;p12" descr="Piggy Bank">
            <a:extLst>
              <a:ext uri="{FF2B5EF4-FFF2-40B4-BE49-F238E27FC236}">
                <a16:creationId xmlns:a16="http://schemas.microsoft.com/office/drawing/2014/main" id="{789B3D51-6293-4775-8FC8-6D18884813EF}"/>
              </a:ext>
            </a:extLst>
          </p:cNvPr>
          <p:cNvPicPr preferRelativeResize="0"/>
          <p:nvPr/>
        </p:nvPicPr>
        <p:blipFill rotWithShape="1">
          <a:blip r:embed="rId3">
            <a:alphaModFix/>
            <a:duotone>
              <a:schemeClr val="accent2">
                <a:shade val="45000"/>
                <a:satMod val="135000"/>
              </a:schemeClr>
              <a:prstClr val="white"/>
            </a:duotone>
          </a:blip>
          <a:srcRect/>
          <a:stretch/>
        </p:blipFill>
        <p:spPr>
          <a:xfrm>
            <a:off x="470481" y="2403840"/>
            <a:ext cx="732399" cy="732399"/>
          </a:xfrm>
          <a:prstGeom prst="rect">
            <a:avLst/>
          </a:prstGeom>
          <a:noFill/>
          <a:ln>
            <a:noFill/>
          </a:ln>
        </p:spPr>
      </p:pic>
      <p:pic>
        <p:nvPicPr>
          <p:cNvPr id="18" name="Google Shape;405;p12" descr="Stopwatch">
            <a:extLst>
              <a:ext uri="{FF2B5EF4-FFF2-40B4-BE49-F238E27FC236}">
                <a16:creationId xmlns:a16="http://schemas.microsoft.com/office/drawing/2014/main" id="{2C82D67A-3E44-420D-8AAD-45AC9EB416CD}"/>
              </a:ext>
            </a:extLst>
          </p:cNvPr>
          <p:cNvPicPr preferRelativeResize="0"/>
          <p:nvPr/>
        </p:nvPicPr>
        <p:blipFill rotWithShape="1">
          <a:blip r:embed="rId4">
            <a:alphaModFix/>
            <a:duotone>
              <a:schemeClr val="accent2">
                <a:shade val="45000"/>
                <a:satMod val="135000"/>
              </a:schemeClr>
              <a:prstClr val="white"/>
            </a:duotone>
          </a:blip>
          <a:srcRect/>
          <a:stretch/>
        </p:blipFill>
        <p:spPr>
          <a:xfrm>
            <a:off x="470481" y="3383705"/>
            <a:ext cx="732399" cy="732399"/>
          </a:xfrm>
          <a:prstGeom prst="rect">
            <a:avLst/>
          </a:prstGeom>
          <a:noFill/>
          <a:ln>
            <a:noFill/>
          </a:ln>
        </p:spPr>
      </p:pic>
      <p:pic>
        <p:nvPicPr>
          <p:cNvPr id="19" name="Google Shape;406;p12" descr="Map with pin">
            <a:extLst>
              <a:ext uri="{FF2B5EF4-FFF2-40B4-BE49-F238E27FC236}">
                <a16:creationId xmlns:a16="http://schemas.microsoft.com/office/drawing/2014/main" id="{31CD8554-91A7-44FB-A8D4-7FACA1B8223D}"/>
              </a:ext>
            </a:extLst>
          </p:cNvPr>
          <p:cNvPicPr preferRelativeResize="0"/>
          <p:nvPr/>
        </p:nvPicPr>
        <p:blipFill rotWithShape="1">
          <a:blip r:embed="rId5">
            <a:alphaModFix/>
            <a:duotone>
              <a:schemeClr val="accent2">
                <a:shade val="45000"/>
                <a:satMod val="135000"/>
              </a:schemeClr>
              <a:prstClr val="white"/>
            </a:duotone>
          </a:blip>
          <a:srcRect/>
          <a:stretch/>
        </p:blipFill>
        <p:spPr>
          <a:xfrm>
            <a:off x="470481" y="4318943"/>
            <a:ext cx="732399" cy="732399"/>
          </a:xfrm>
          <a:prstGeom prst="rect">
            <a:avLst/>
          </a:prstGeom>
          <a:noFill/>
          <a:ln>
            <a:noFill/>
          </a:ln>
        </p:spPr>
      </p:pic>
      <p:sp>
        <p:nvSpPr>
          <p:cNvPr id="2" name="TextBox 1">
            <a:extLst>
              <a:ext uri="{FF2B5EF4-FFF2-40B4-BE49-F238E27FC236}">
                <a16:creationId xmlns:a16="http://schemas.microsoft.com/office/drawing/2014/main" id="{30179518-FE97-44C7-AECA-80BB64294842}"/>
              </a:ext>
            </a:extLst>
          </p:cNvPr>
          <p:cNvSpPr txBox="1"/>
          <p:nvPr/>
        </p:nvSpPr>
        <p:spPr>
          <a:xfrm>
            <a:off x="2075576" y="5402425"/>
            <a:ext cx="8653676" cy="646331"/>
          </a:xfrm>
          <a:prstGeom prst="rect">
            <a:avLst/>
          </a:prstGeom>
          <a:solidFill>
            <a:srgbClr val="F2F2F2"/>
          </a:solidFill>
          <a:ln w="19050">
            <a:solidFill>
              <a:schemeClr val="tx1"/>
            </a:solidFill>
            <a:prstDash val="dash"/>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highlight>
                  <a:srgbClr val="FFFF00"/>
                </a:highlight>
                <a:uLnTx/>
                <a:uFillTx/>
                <a:latin typeface="Arial"/>
                <a:ea typeface="+mn-ea"/>
                <a:cs typeface="+mn-cs"/>
              </a:rPr>
              <a:t>[Insert text here describing when staff should utilize cooperative purchasing agreements, emergency or sole source procurements.]</a:t>
            </a:r>
          </a:p>
        </p:txBody>
      </p:sp>
      <p:sp>
        <p:nvSpPr>
          <p:cNvPr id="3" name="Slide Number Placeholder 2">
            <a:extLst>
              <a:ext uri="{FF2B5EF4-FFF2-40B4-BE49-F238E27FC236}">
                <a16:creationId xmlns:a16="http://schemas.microsoft.com/office/drawing/2014/main" id="{845C6D17-A5A8-448B-9579-0EE83FDAE970}"/>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3705568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C5020-D32D-4376-B9C4-9E701873F4D4}"/>
              </a:ext>
            </a:extLst>
          </p:cNvPr>
          <p:cNvSpPr>
            <a:spLocks noGrp="1"/>
          </p:cNvSpPr>
          <p:nvPr>
            <p:ph type="title"/>
          </p:nvPr>
        </p:nvSpPr>
        <p:spPr>
          <a:xfrm>
            <a:off x="681728" y="318789"/>
            <a:ext cx="10972800" cy="538939"/>
          </a:xfrm>
        </p:spPr>
        <p:txBody>
          <a:bodyPr/>
          <a:lstStyle/>
          <a:p>
            <a:r>
              <a:rPr lang="en-US" dirty="0"/>
              <a:t>EXAMPLE: When to use an RFP vs. IFB…</a:t>
            </a:r>
          </a:p>
        </p:txBody>
      </p:sp>
      <p:sp>
        <p:nvSpPr>
          <p:cNvPr id="3" name="Text Placeholder 2">
            <a:extLst>
              <a:ext uri="{FF2B5EF4-FFF2-40B4-BE49-F238E27FC236}">
                <a16:creationId xmlns:a16="http://schemas.microsoft.com/office/drawing/2014/main" id="{99744155-BBC9-4C4D-A6C0-E7E426EB50D9}"/>
              </a:ext>
            </a:extLst>
          </p:cNvPr>
          <p:cNvSpPr>
            <a:spLocks noGrp="1"/>
          </p:cNvSpPr>
          <p:nvPr>
            <p:ph type="body" idx="1"/>
          </p:nvPr>
        </p:nvSpPr>
        <p:spPr/>
        <p:txBody>
          <a:bodyPr/>
          <a:lstStyle/>
          <a:p>
            <a:pPr marL="287859" indent="-287859" defTabSz="1219170">
              <a:spcBef>
                <a:spcPts val="0"/>
              </a:spcBef>
              <a:spcAft>
                <a:spcPts val="2400"/>
              </a:spcAft>
              <a:buClr>
                <a:srgbClr val="000000"/>
              </a:buClr>
              <a:buSzPts val="1800"/>
            </a:pPr>
            <a:r>
              <a:rPr lang="en-US" sz="2400" b="1" dirty="0">
                <a:solidFill>
                  <a:srgbClr val="000000"/>
                </a:solidFill>
                <a:ea typeface="+mn-ea"/>
              </a:rPr>
              <a:t>Invitation for Bid (IFB) </a:t>
            </a:r>
            <a:r>
              <a:rPr lang="en-US" sz="2400" dirty="0">
                <a:solidFill>
                  <a:srgbClr val="000000"/>
                </a:solidFill>
                <a:ea typeface="+mn-ea"/>
              </a:rPr>
              <a:t>if price is the main consideration (assuming the vendor meets specifications and minimum requirements)</a:t>
            </a:r>
          </a:p>
          <a:p>
            <a:pPr marL="287859" indent="-287859" defTabSz="1219170">
              <a:spcBef>
                <a:spcPts val="0"/>
              </a:spcBef>
              <a:spcAft>
                <a:spcPts val="2400"/>
              </a:spcAft>
              <a:buClr>
                <a:srgbClr val="000000"/>
              </a:buClr>
              <a:buSzPts val="1800"/>
            </a:pPr>
            <a:r>
              <a:rPr lang="en-US" sz="2400" b="1" dirty="0">
                <a:solidFill>
                  <a:srgbClr val="000000"/>
                </a:solidFill>
                <a:ea typeface="+mn-ea"/>
              </a:rPr>
              <a:t>Request for Proposal (RFP) </a:t>
            </a:r>
            <a:r>
              <a:rPr lang="en-US" sz="2400" dirty="0">
                <a:solidFill>
                  <a:srgbClr val="000000"/>
                </a:solidFill>
                <a:ea typeface="+mn-ea"/>
              </a:rPr>
              <a:t>if qualitative factors are a significant part of your evaluation</a:t>
            </a:r>
          </a:p>
          <a:p>
            <a:endParaRPr lang="en-US" dirty="0"/>
          </a:p>
        </p:txBody>
      </p:sp>
      <p:sp>
        <p:nvSpPr>
          <p:cNvPr id="4" name="Slide Number Placeholder 3">
            <a:extLst>
              <a:ext uri="{FF2B5EF4-FFF2-40B4-BE49-F238E27FC236}">
                <a16:creationId xmlns:a16="http://schemas.microsoft.com/office/drawing/2014/main" id="{22E6C919-3E7F-4208-992E-AA1833D1B03E}"/>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 sz="1067" b="0" i="0" u="none" strike="noStrike" kern="1200" cap="none" spc="0" normalizeH="0" baseline="0" noProof="0">
                <a:ln>
                  <a:noFill/>
                </a:ln>
                <a:solidFill>
                  <a:srgbClr val="888888"/>
                </a:solidFill>
                <a:effectLst/>
                <a:uLnTx/>
                <a:uFillTx/>
                <a:latin typeface="Arial"/>
                <a:cs typeface="Arial"/>
                <a:sym typeface="Arial"/>
              </a:rPr>
              <a:t>   </a:t>
            </a:r>
            <a:fld id="{00000000-1234-1234-1234-123412341234}" type="slidenum">
              <a:rPr kumimoji="0" lang="en" sz="1067" b="0" i="0" u="none" strike="noStrike" kern="1200" cap="none" spc="0" normalizeH="0" baseline="0" noProof="0" smtClean="0">
                <a:ln>
                  <a:noFill/>
                </a:ln>
                <a:solidFill>
                  <a:srgbClr val="88888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sz="1067" b="0" i="0" u="none" strike="noStrike" kern="1200" cap="none" spc="0" normalizeH="0" baseline="0" noProof="0">
              <a:ln>
                <a:noFill/>
              </a:ln>
              <a:solidFill>
                <a:srgbClr val="888888"/>
              </a:solidFill>
              <a:effectLst/>
              <a:uLnTx/>
              <a:uFillTx/>
              <a:latin typeface="Arial"/>
              <a:cs typeface="Arial"/>
              <a:sym typeface="Arial"/>
            </a:endParaRPr>
          </a:p>
        </p:txBody>
      </p:sp>
    </p:spTree>
    <p:extLst>
      <p:ext uri="{BB962C8B-B14F-4D97-AF65-F5344CB8AC3E}">
        <p14:creationId xmlns:p14="http://schemas.microsoft.com/office/powerpoint/2010/main" val="2374602238"/>
      </p:ext>
    </p:extLst>
  </p:cSld>
  <p:clrMapOvr>
    <a:masterClrMapping/>
  </p:clrMapOvr>
</p:sld>
</file>

<file path=ppt/theme/theme1.xml><?xml version="1.0" encoding="utf-8"?>
<a:theme xmlns:a="http://schemas.openxmlformats.org/drawingml/2006/main" name="GPL 2020 PPT ">
  <a:themeElements>
    <a:clrScheme name="HKS Palette">
      <a:dk1>
        <a:sysClr val="windowText" lastClr="000000"/>
      </a:dk1>
      <a:lt1>
        <a:sysClr val="window" lastClr="FFFFFF"/>
      </a:lt1>
      <a:dk2>
        <a:srgbClr val="003946"/>
      </a:dk2>
      <a:lt2>
        <a:srgbClr val="D8D8D8"/>
      </a:lt2>
      <a:accent1>
        <a:srgbClr val="0086B3"/>
      </a:accent1>
      <a:accent2>
        <a:srgbClr val="A71930"/>
      </a:accent2>
      <a:accent3>
        <a:srgbClr val="A0C0D1"/>
      </a:accent3>
      <a:accent4>
        <a:srgbClr val="D5892D"/>
      </a:accent4>
      <a:accent5>
        <a:srgbClr val="666666"/>
      </a:accent5>
      <a:accent6>
        <a:srgbClr val="6C7D47"/>
      </a:accent6>
      <a:hlink>
        <a:srgbClr val="003946"/>
      </a:hlink>
      <a:folHlink>
        <a:srgbClr val="D5892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9421F73C-4850-4D23-998E-89FA1968B1F2}" vid="{5CA5712A-8A86-4A2F-A6F7-A106C0A9B407}"/>
    </a:ext>
  </a:extLst>
</a:theme>
</file>

<file path=ppt/theme/theme2.xml><?xml version="1.0" encoding="utf-8"?>
<a:theme xmlns:a="http://schemas.openxmlformats.org/drawingml/2006/main" name="1_GPL 2020 PPT ">
  <a:themeElements>
    <a:clrScheme name="HKS Palette">
      <a:dk1>
        <a:srgbClr val="000000"/>
      </a:dk1>
      <a:lt1>
        <a:srgbClr val="FFFFFF"/>
      </a:lt1>
      <a:dk2>
        <a:srgbClr val="003946"/>
      </a:dk2>
      <a:lt2>
        <a:srgbClr val="D8D8D8"/>
      </a:lt2>
      <a:accent1>
        <a:srgbClr val="0086B3"/>
      </a:accent1>
      <a:accent2>
        <a:srgbClr val="A71930"/>
      </a:accent2>
      <a:accent3>
        <a:srgbClr val="A0C0D1"/>
      </a:accent3>
      <a:accent4>
        <a:srgbClr val="D5892D"/>
      </a:accent4>
      <a:accent5>
        <a:srgbClr val="666666"/>
      </a:accent5>
      <a:accent6>
        <a:srgbClr val="6C7D47"/>
      </a:accent6>
      <a:hlink>
        <a:srgbClr val="003946"/>
      </a:hlink>
      <a:folHlink>
        <a:srgbClr val="D589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KS Palette">
    <a:dk1>
      <a:srgbClr val="000000"/>
    </a:dk1>
    <a:lt1>
      <a:srgbClr val="FFFFFF"/>
    </a:lt1>
    <a:dk2>
      <a:srgbClr val="003946"/>
    </a:dk2>
    <a:lt2>
      <a:srgbClr val="D8D8D8"/>
    </a:lt2>
    <a:accent1>
      <a:srgbClr val="0086B3"/>
    </a:accent1>
    <a:accent2>
      <a:srgbClr val="A71930"/>
    </a:accent2>
    <a:accent3>
      <a:srgbClr val="A0C0D1"/>
    </a:accent3>
    <a:accent4>
      <a:srgbClr val="D5892D"/>
    </a:accent4>
    <a:accent5>
      <a:srgbClr val="666666"/>
    </a:accent5>
    <a:accent6>
      <a:srgbClr val="6C7D47"/>
    </a:accent6>
    <a:hlink>
      <a:srgbClr val="003946"/>
    </a:hlink>
    <a:folHlink>
      <a:srgbClr val="D5892D"/>
    </a:folHlink>
  </a:clrScheme>
</a:themeOverride>
</file>

<file path=docProps/app.xml><?xml version="1.0" encoding="utf-8"?>
<Properties xmlns="http://schemas.openxmlformats.org/officeDocument/2006/extended-properties" xmlns:vt="http://schemas.openxmlformats.org/officeDocument/2006/docPropsVTypes">
  <TotalTime>5462</TotalTime>
  <Words>4773</Words>
  <Application>Microsoft Office PowerPoint</Application>
  <PresentationFormat>Widescreen</PresentationFormat>
  <Paragraphs>340</Paragraphs>
  <Slides>37</Slides>
  <Notes>27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37</vt:i4>
      </vt:variant>
    </vt:vector>
  </HeadingPairs>
  <TitlesOfParts>
    <vt:vector size="45" baseType="lpstr">
      <vt:lpstr>Arial</vt:lpstr>
      <vt:lpstr>Calibri</vt:lpstr>
      <vt:lpstr>Courier New</vt:lpstr>
      <vt:lpstr>Open Sans</vt:lpstr>
      <vt:lpstr>Raleway</vt:lpstr>
      <vt:lpstr>Verdana</vt:lpstr>
      <vt:lpstr>GPL 2020 PPT </vt:lpstr>
      <vt:lpstr>1_GPL 2020 PPT </vt:lpstr>
      <vt:lpstr>Solicitation Kickoff Meeting Template Slide Deck </vt:lpstr>
      <vt:lpstr>INSTRUCTIONS: Hosting a Solicitation Kickoff Meeting</vt:lpstr>
      <vt:lpstr>INSTRUCTIONS: How to use this deck</vt:lpstr>
      <vt:lpstr>PowerPoint Presentation</vt:lpstr>
      <vt:lpstr>PowerPoint Presentation</vt:lpstr>
      <vt:lpstr>EXAMPLE: What do you need to procure?</vt:lpstr>
      <vt:lpstr>PowerPoint Presentation</vt:lpstr>
      <vt:lpstr>PowerPoint Presentation</vt:lpstr>
      <vt:lpstr>EXAMPLE: When to use an RFP vs. IFB…</vt:lpstr>
      <vt:lpstr>INSTRUCTIONS: Describe the correct process steps</vt:lpstr>
      <vt:lpstr>EXAMPLE: Outlining a Formal Procurement Process</vt:lpstr>
      <vt:lpstr>Planning is a critical first step in any RFP</vt:lpstr>
      <vt:lpstr>INSTRUCTIONS: Help staff develop the solicitation </vt:lpstr>
      <vt:lpstr>Questions to guide the development of a solicitation</vt:lpstr>
      <vt:lpstr>Questions to guide the development of a solicitation</vt:lpstr>
      <vt:lpstr>Questions to guide the development of a solicitation</vt:lpstr>
      <vt:lpstr>Questions to guide the development of a solicitation</vt:lpstr>
      <vt:lpstr>Sample RFP Outline</vt:lpstr>
      <vt:lpstr>Appendix: Additional Guidance for Solicitation Development</vt:lpstr>
      <vt:lpstr>INSTRUCTIONS: Additional Guidance</vt:lpstr>
      <vt:lpstr>GUIDANCE: What makes a good problem statement?  </vt:lpstr>
      <vt:lpstr>ACTIVITY: Problem statement development </vt:lpstr>
      <vt:lpstr>GUIDANCE: What do we mean by outcome goal?</vt:lpstr>
      <vt:lpstr>ACTIVITY: Outcome goal development </vt:lpstr>
      <vt:lpstr>GUIDANCE: What makes for a well-defined target pop.?</vt:lpstr>
      <vt:lpstr>Activity: Target population identification</vt:lpstr>
      <vt:lpstr>GUIDANCE: What makes for an effective Scope of Work?</vt:lpstr>
      <vt:lpstr>EXAMPLE: A less prescriptive parks department SoW</vt:lpstr>
      <vt:lpstr>ACTIVITY: Initial thinking on Scope of Work</vt:lpstr>
      <vt:lpstr>GUIDANCE: What are good performance metrics?</vt:lpstr>
      <vt:lpstr>Example: Good Performance Metrics Balance  Outputs and Outcomes</vt:lpstr>
      <vt:lpstr>ACTIVITY: Developing performance metrics </vt:lpstr>
      <vt:lpstr>ACTIVITY: Performance metrics logic model (blank)</vt:lpstr>
      <vt:lpstr>GUIDANCE: Evaluating and selecting proposers</vt:lpstr>
      <vt:lpstr>Example: An Affordable Housing RFP </vt:lpstr>
      <vt:lpstr>ACTIVITY: Planning for evaluating proposals  </vt:lpstr>
      <vt:lpstr>ACTIVITY: Wrapping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Procurement Kickoff Meeting Template</dc:title>
  <dc:creator>Khoury, Alex</dc:creator>
  <cp:lastModifiedBy>Hoffnagle, Elena</cp:lastModifiedBy>
  <cp:revision>71</cp:revision>
  <dcterms:created xsi:type="dcterms:W3CDTF">2022-03-17T15:58:03Z</dcterms:created>
  <dcterms:modified xsi:type="dcterms:W3CDTF">2022-11-09T23:23:20Z</dcterms:modified>
</cp:coreProperties>
</file>